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2">
  <p:sldMasterIdLst>
    <p:sldMasterId id="2147483693" r:id="rId1"/>
  </p:sldMasterIdLst>
  <p:notesMasterIdLst>
    <p:notesMasterId r:id="rId128"/>
  </p:notesMasterIdLst>
  <p:sldIdLst>
    <p:sldId id="1019" r:id="rId2"/>
    <p:sldId id="1015" r:id="rId3"/>
    <p:sldId id="1018" r:id="rId4"/>
    <p:sldId id="1014" r:id="rId5"/>
    <p:sldId id="993" r:id="rId6"/>
    <p:sldId id="988" r:id="rId7"/>
    <p:sldId id="990" r:id="rId8"/>
    <p:sldId id="989" r:id="rId9"/>
    <p:sldId id="991" r:id="rId10"/>
    <p:sldId id="992" r:id="rId11"/>
    <p:sldId id="995" r:id="rId12"/>
    <p:sldId id="994" r:id="rId13"/>
    <p:sldId id="996" r:id="rId14"/>
    <p:sldId id="1029" r:id="rId15"/>
    <p:sldId id="1030" r:id="rId16"/>
    <p:sldId id="1038" r:id="rId17"/>
    <p:sldId id="1039" r:id="rId18"/>
    <p:sldId id="1040" r:id="rId19"/>
    <p:sldId id="1041" r:id="rId20"/>
    <p:sldId id="1042" r:id="rId21"/>
    <p:sldId id="1032" r:id="rId22"/>
    <p:sldId id="1033" r:id="rId23"/>
    <p:sldId id="1036" r:id="rId24"/>
    <p:sldId id="1043" r:id="rId25"/>
    <p:sldId id="1028" r:id="rId26"/>
    <p:sldId id="1034" r:id="rId27"/>
    <p:sldId id="940" r:id="rId28"/>
    <p:sldId id="1049" r:id="rId29"/>
    <p:sldId id="1031" r:id="rId30"/>
    <p:sldId id="985" r:id="rId31"/>
    <p:sldId id="984" r:id="rId32"/>
    <p:sldId id="986" r:id="rId33"/>
    <p:sldId id="1047" r:id="rId34"/>
    <p:sldId id="1050" r:id="rId35"/>
    <p:sldId id="1051" r:id="rId36"/>
    <p:sldId id="1052" r:id="rId37"/>
    <p:sldId id="1053" r:id="rId38"/>
    <p:sldId id="1054" r:id="rId39"/>
    <p:sldId id="1055" r:id="rId40"/>
    <p:sldId id="942" r:id="rId41"/>
    <p:sldId id="1037" r:id="rId42"/>
    <p:sldId id="943" r:id="rId43"/>
    <p:sldId id="945" r:id="rId44"/>
    <p:sldId id="946" r:id="rId45"/>
    <p:sldId id="948" r:id="rId46"/>
    <p:sldId id="947" r:id="rId47"/>
    <p:sldId id="949" r:id="rId48"/>
    <p:sldId id="950" r:id="rId49"/>
    <p:sldId id="951" r:id="rId50"/>
    <p:sldId id="952" r:id="rId51"/>
    <p:sldId id="953" r:id="rId52"/>
    <p:sldId id="954" r:id="rId53"/>
    <p:sldId id="955" r:id="rId54"/>
    <p:sldId id="1060" r:id="rId55"/>
    <p:sldId id="1056" r:id="rId56"/>
    <p:sldId id="1059" r:id="rId57"/>
    <p:sldId id="1058" r:id="rId58"/>
    <p:sldId id="957" r:id="rId59"/>
    <p:sldId id="1061" r:id="rId60"/>
    <p:sldId id="958" r:id="rId61"/>
    <p:sldId id="962" r:id="rId62"/>
    <p:sldId id="1062" r:id="rId63"/>
    <p:sldId id="1063" r:id="rId64"/>
    <p:sldId id="1064" r:id="rId65"/>
    <p:sldId id="1065" r:id="rId66"/>
    <p:sldId id="960" r:id="rId67"/>
    <p:sldId id="1068" r:id="rId68"/>
    <p:sldId id="1070" r:id="rId69"/>
    <p:sldId id="1071" r:id="rId70"/>
    <p:sldId id="1074" r:id="rId71"/>
    <p:sldId id="1073" r:id="rId72"/>
    <p:sldId id="1075" r:id="rId73"/>
    <p:sldId id="1066" r:id="rId74"/>
    <p:sldId id="1067" r:id="rId75"/>
    <p:sldId id="969" r:id="rId76"/>
    <p:sldId id="961" r:id="rId77"/>
    <p:sldId id="963" r:id="rId78"/>
    <p:sldId id="968" r:id="rId79"/>
    <p:sldId id="970" r:id="rId80"/>
    <p:sldId id="1082" r:id="rId81"/>
    <p:sldId id="964" r:id="rId82"/>
    <p:sldId id="971" r:id="rId83"/>
    <p:sldId id="972" r:id="rId84"/>
    <p:sldId id="973" r:id="rId85"/>
    <p:sldId id="974" r:id="rId86"/>
    <p:sldId id="1077" r:id="rId87"/>
    <p:sldId id="1076" r:id="rId88"/>
    <p:sldId id="1005" r:id="rId89"/>
    <p:sldId id="1006" r:id="rId90"/>
    <p:sldId id="1044" r:id="rId91"/>
    <p:sldId id="941" r:id="rId92"/>
    <p:sldId id="977" r:id="rId93"/>
    <p:sldId id="978" r:id="rId94"/>
    <p:sldId id="979" r:id="rId95"/>
    <p:sldId id="976" r:id="rId96"/>
    <p:sldId id="980" r:id="rId97"/>
    <p:sldId id="983" r:id="rId98"/>
    <p:sldId id="981" r:id="rId99"/>
    <p:sldId id="982" r:id="rId100"/>
    <p:sldId id="1016" r:id="rId101"/>
    <p:sldId id="1078" r:id="rId102"/>
    <p:sldId id="1079" r:id="rId103"/>
    <p:sldId id="1080" r:id="rId104"/>
    <p:sldId id="1081" r:id="rId105"/>
    <p:sldId id="1021" r:id="rId106"/>
    <p:sldId id="997" r:id="rId107"/>
    <p:sldId id="998" r:id="rId108"/>
    <p:sldId id="999" r:id="rId109"/>
    <p:sldId id="1001" r:id="rId110"/>
    <p:sldId id="1000" r:id="rId111"/>
    <p:sldId id="975" r:id="rId112"/>
    <p:sldId id="1002" r:id="rId113"/>
    <p:sldId id="1007" r:id="rId114"/>
    <p:sldId id="1008" r:id="rId115"/>
    <p:sldId id="1009" r:id="rId116"/>
    <p:sldId id="1010" r:id="rId117"/>
    <p:sldId id="1003" r:id="rId118"/>
    <p:sldId id="1011" r:id="rId119"/>
    <p:sldId id="1004" r:id="rId120"/>
    <p:sldId id="1012" r:id="rId121"/>
    <p:sldId id="1013" r:id="rId122"/>
    <p:sldId id="1083" r:id="rId123"/>
    <p:sldId id="928" r:id="rId124"/>
    <p:sldId id="931" r:id="rId125"/>
    <p:sldId id="935" r:id="rId126"/>
    <p:sldId id="939" r:id="rId1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45" autoAdjust="0"/>
    <p:restoredTop sz="98925" autoAdjust="0"/>
  </p:normalViewPr>
  <p:slideViewPr>
    <p:cSldViewPr snapToGrid="0">
      <p:cViewPr varScale="1">
        <p:scale>
          <a:sx n="69" d="100"/>
          <a:sy n="69" d="100"/>
        </p:scale>
        <p:origin x="596"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A8CA39-208F-44C2-B846-2FADC667AC75}" type="datetimeFigureOut">
              <a:rPr lang="en-US" smtClean="0"/>
              <a:pPr/>
              <a:t>2/3/2022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F7EA75-4194-4B37-9A1F-C6596AE9B03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9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F5E95A8-FA20-4219-A292-FC960EA03176}" type="datetimeFigureOut">
              <a:rPr lang="en-US" smtClean="0"/>
              <a:pPr/>
              <a:t>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0B4310-B47C-48D2-8B86-CF2238B5CCEF}"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5E95A8-FA20-4219-A292-FC960EA03176}" type="datetimeFigureOut">
              <a:rPr lang="en-US" smtClean="0"/>
              <a:pPr/>
              <a:t>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0B4310-B47C-48D2-8B86-CF2238B5CCEF}"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70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70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5E95A8-FA20-4219-A292-FC960EA03176}" type="datetimeFigureOut">
              <a:rPr lang="en-US" smtClean="0"/>
              <a:pPr/>
              <a:t>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0B4310-B47C-48D2-8B86-CF2238B5CCEF}"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5E95A8-FA20-4219-A292-FC960EA03176}" type="datetimeFigureOut">
              <a:rPr lang="en-US" smtClean="0"/>
              <a:pPr/>
              <a:t>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0B4310-B47C-48D2-8B86-CF2238B5CCEF}"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7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5E95A8-FA20-4219-A292-FC960EA03176}" type="datetimeFigureOut">
              <a:rPr lang="en-US" smtClean="0"/>
              <a:pPr/>
              <a:t>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0B4310-B47C-48D2-8B86-CF2238B5CCEF}"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F5E95A8-FA20-4219-A292-FC960EA03176}" type="datetimeFigureOut">
              <a:rPr lang="en-US" smtClean="0"/>
              <a:pPr/>
              <a:t>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0B4310-B47C-48D2-8B86-CF2238B5CCEF}"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414"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41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F5E95A8-FA20-4219-A292-FC960EA03176}" type="datetimeFigureOut">
              <a:rPr lang="en-US" smtClean="0"/>
              <a:pPr/>
              <a:t>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0B4310-B47C-48D2-8B86-CF2238B5CCEF}"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F5E95A8-FA20-4219-A292-FC960EA03176}" type="datetimeFigureOut">
              <a:rPr lang="en-US" smtClean="0"/>
              <a:pPr/>
              <a:t>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0B4310-B47C-48D2-8B86-CF2238B5CCEF}"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5E95A8-FA20-4219-A292-FC960EA03176}" type="datetimeFigureOut">
              <a:rPr lang="en-US" smtClean="0"/>
              <a:pPr/>
              <a:t>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0B4310-B47C-48D2-8B86-CF2238B5CCEF}"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12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5E95A8-FA20-4219-A292-FC960EA03176}" type="datetimeFigureOut">
              <a:rPr lang="en-US" smtClean="0"/>
              <a:pPr/>
              <a:t>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0B4310-B47C-48D2-8B86-CF2238B5CCEF}"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F5E95A8-FA20-4219-A292-FC960EA03176}" type="datetimeFigureOut">
              <a:rPr lang="en-US" smtClean="0"/>
              <a:pPr/>
              <a:t>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0B4310-B47C-48D2-8B86-CF2238B5CCEF}"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42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5E95A8-FA20-4219-A292-FC960EA03176}" type="datetimeFigureOut">
              <a:rPr lang="en-US" smtClean="0"/>
              <a:pPr/>
              <a:t>2/3/2022</a:t>
            </a:fld>
            <a:endParaRPr lang="en-US"/>
          </a:p>
        </p:txBody>
      </p:sp>
      <p:sp>
        <p:nvSpPr>
          <p:cNvPr id="5" name="Footer Placeholder 4"/>
          <p:cNvSpPr>
            <a:spLocks noGrp="1"/>
          </p:cNvSpPr>
          <p:nvPr>
            <p:ph type="ftr" sz="quarter" idx="3"/>
          </p:nvPr>
        </p:nvSpPr>
        <p:spPr>
          <a:xfrm>
            <a:off x="4165600" y="635642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42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0B4310-B47C-48D2-8B86-CF2238B5CCE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3.wmf"/></Relationships>
</file>

<file path=ppt/slides/_rels/slide1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90.wmf"/></Relationships>
</file>

<file path=ppt/slides/_rels/slide11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hyperlink" Target="https://performancetestersdiary.wordpress.com/2013/01/30/jmeter-latency-sample-time-and-302s/"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demo.kieker-monitoring.net/jpetstore/actions/Catalog.actio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oracle.com/technetwork/java/javase/downloads/jre8-downloads-2133155.html"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blazemeter.com/blog/web-testing-jmeter-how-properly-handle-embedded-resources-html-response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rive.google.com/file/d/1DB0prNuPGfWLbPCytM31CiWHtEiCiUa0/view?usp=sharing" TargetMode="External"/><Relationship Id="rId2" Type="http://schemas.openxmlformats.org/officeDocument/2006/relationships/hyperlink" Target="https://badboy1.software.informer.com/download/"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4.wmf"/><Relationship Id="rId4" Type="http://schemas.openxmlformats.org/officeDocument/2006/relationships/oleObject" Target="../embeddings/oleObject1.bin"/></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eg"/></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6866" name="Picture 2"/>
          <p:cNvPicPr>
            <a:picLocks noChangeAspect="1" noChangeArrowheads="1"/>
          </p:cNvPicPr>
          <p:nvPr/>
        </p:nvPicPr>
        <p:blipFill>
          <a:blip r:embed="rId2"/>
          <a:srcRect/>
          <a:stretch>
            <a:fillRect/>
          </a:stretch>
        </p:blipFill>
        <p:spPr bwMode="auto">
          <a:xfrm>
            <a:off x="3289110" y="1070684"/>
            <a:ext cx="6748747" cy="5470432"/>
          </a:xfrm>
          <a:prstGeom prst="rect">
            <a:avLst/>
          </a:prstGeom>
          <a:noFill/>
          <a:ln w="9525">
            <a:noFill/>
            <a:miter lim="800000"/>
            <a:headEnd/>
            <a:tailEnd/>
          </a:ln>
          <a:effectLst/>
        </p:spPr>
      </p:pic>
      <p:sp>
        <p:nvSpPr>
          <p:cNvPr id="5" name="Title 1"/>
          <p:cNvSpPr>
            <a:spLocks noGrp="1"/>
          </p:cNvSpPr>
          <p:nvPr>
            <p:ph type="ctrTitle"/>
          </p:nvPr>
        </p:nvSpPr>
        <p:spPr>
          <a:xfrm>
            <a:off x="0" y="0"/>
            <a:ext cx="12192000" cy="957943"/>
          </a:xfrm>
        </p:spPr>
        <p:txBody>
          <a:bodyPr/>
          <a:lstStyle/>
          <a:p>
            <a:r>
              <a:rPr lang="en-US" dirty="0" smtClean="0"/>
              <a:t>Installation</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5506" name="Picture 2"/>
          <p:cNvPicPr>
            <a:picLocks noChangeAspect="1" noChangeArrowheads="1"/>
          </p:cNvPicPr>
          <p:nvPr/>
        </p:nvPicPr>
        <p:blipFill>
          <a:blip r:embed="rId2"/>
          <a:srcRect/>
          <a:stretch>
            <a:fillRect/>
          </a:stretch>
        </p:blipFill>
        <p:spPr bwMode="auto">
          <a:xfrm>
            <a:off x="3718873" y="1859081"/>
            <a:ext cx="4781550" cy="4286250"/>
          </a:xfrm>
          <a:prstGeom prst="rect">
            <a:avLst/>
          </a:prstGeom>
          <a:noFill/>
          <a:ln w="9525">
            <a:noFill/>
            <a:miter lim="800000"/>
            <a:headEnd/>
            <a:tailEnd/>
          </a:ln>
          <a:effectLst/>
        </p:spPr>
      </p:pic>
      <p:sp>
        <p:nvSpPr>
          <p:cNvPr id="4" name="Title 1"/>
          <p:cNvSpPr txBox="1">
            <a:spLocks/>
          </p:cNvSpPr>
          <p:nvPr/>
        </p:nvSpPr>
        <p:spPr>
          <a:xfrm>
            <a:off x="0" y="0"/>
            <a:ext cx="12192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Recording Issues</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5" name="Content Placeholder 4"/>
          <p:cNvSpPr>
            <a:spLocks noGrp="1"/>
          </p:cNvSpPr>
          <p:nvPr>
            <p:ph idx="1"/>
          </p:nvPr>
        </p:nvSpPr>
        <p:spPr/>
        <p:txBody>
          <a:bodyPr/>
          <a:lstStyle/>
          <a:p>
            <a:r>
              <a:rPr lang="en-US" dirty="0" smtClean="0"/>
              <a:t>Capture the complete response</a:t>
            </a:r>
          </a:p>
          <a:p>
            <a:endParaRPr lang="en-US" dirty="0" smtClean="0"/>
          </a:p>
          <a:p>
            <a:r>
              <a:rPr lang="en-US" sz="1800" dirty="0" smtClean="0"/>
              <a:t>(?s)(.*)</a:t>
            </a:r>
          </a:p>
          <a:p>
            <a:r>
              <a:rPr lang="en-US" sz="1800" dirty="0" smtClean="0"/>
              <a:t>?</a:t>
            </a:r>
            <a:r>
              <a:rPr lang="en-US" sz="1800" smtClean="0"/>
              <a:t>s represents </a:t>
            </a:r>
            <a:r>
              <a:rPr lang="en-US" sz="1800" dirty="0" smtClean="0"/>
              <a:t>new lines</a:t>
            </a:r>
            <a:endParaRPr lang="en-US" sz="18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properties differ from variables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Properties and variables allow you to make data dynamic in JMeter. So the purpose</a:t>
            </a:r>
          </a:p>
          <a:p>
            <a:r>
              <a:rPr lang="en-US" dirty="0" smtClean="0"/>
              <a:t>is very similar:</a:t>
            </a:r>
          </a:p>
          <a:p>
            <a:r>
              <a:rPr lang="en-US" dirty="0" smtClean="0"/>
              <a:t>Important concepts in JMeter </a:t>
            </a:r>
          </a:p>
          <a:p>
            <a:r>
              <a:rPr lang="en-US" dirty="0" smtClean="0"/>
              <a:t>• Variables are tightly bound to their thread, meaning that every thread has its</a:t>
            </a:r>
          </a:p>
          <a:p>
            <a:r>
              <a:rPr lang="en-US" dirty="0" smtClean="0"/>
              <a:t>own copy and can manipulate their own version.</a:t>
            </a:r>
          </a:p>
          <a:p>
            <a:r>
              <a:rPr lang="en-US" dirty="0" smtClean="0"/>
              <a:t>• Properties are shared among all threads, so changing a property during a test</a:t>
            </a:r>
          </a:p>
          <a:p>
            <a:r>
              <a:rPr lang="en-US" dirty="0" smtClean="0"/>
              <a:t>should be avoided. If you really need to change it, ensure that the value is not</a:t>
            </a:r>
          </a:p>
          <a:p>
            <a:r>
              <a:rPr lang="en-US" dirty="0" smtClean="0"/>
              <a:t>corrupted by simultaneous access by synchronizing this access.</a:t>
            </a:r>
          </a:p>
          <a:p>
            <a:r>
              <a:rPr lang="en-US" dirty="0" smtClean="0"/>
              <a:t>In summary, variables and properties differ in that Properties are global and Variables</a:t>
            </a:r>
          </a:p>
          <a:p>
            <a:r>
              <a:rPr lang="en-US" dirty="0" smtClean="0"/>
              <a:t>are local with respect to threads.</a:t>
            </a:r>
          </a:p>
          <a:p>
            <a:r>
              <a:rPr lang="en-US" dirty="0" smtClean="0"/>
              <a:t>Based on this, we can define two rules:</a:t>
            </a:r>
          </a:p>
          <a:p>
            <a:r>
              <a:rPr lang="en-US" dirty="0" smtClean="0"/>
              <a:t>• Properties should be used for environment-related data</a:t>
            </a:r>
          </a:p>
          <a:p>
            <a:r>
              <a:rPr lang="en-US" dirty="0" smtClean="0"/>
              <a:t>• Variables should be used for user-related data and correlation rules. That’s why</a:t>
            </a:r>
          </a:p>
          <a:p>
            <a:r>
              <a:rPr lang="en-US" dirty="0" smtClean="0"/>
              <a:t>for example, extractors in JMeter will create variables</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properties are created</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Properties are created by JMeter reading them from:</a:t>
            </a:r>
          </a:p>
          <a:p>
            <a:r>
              <a:rPr lang="en-US" dirty="0" smtClean="0"/>
              <a:t>• </a:t>
            </a:r>
            <a:r>
              <a:rPr lang="en-US" dirty="0" err="1" smtClean="0"/>
              <a:t>jmeter.properties</a:t>
            </a:r>
            <a:endParaRPr lang="en-US" dirty="0" smtClean="0"/>
          </a:p>
          <a:p>
            <a:r>
              <a:rPr lang="en-US" dirty="0" smtClean="0"/>
              <a:t>• </a:t>
            </a:r>
            <a:r>
              <a:rPr lang="en-US" dirty="0" err="1" smtClean="0"/>
              <a:t>user.properties</a:t>
            </a:r>
            <a:endParaRPr lang="en-US" dirty="0" smtClean="0"/>
          </a:p>
          <a:p>
            <a:r>
              <a:rPr lang="en-US" dirty="0" smtClean="0"/>
              <a:t>• command line using </a:t>
            </a:r>
            <a:r>
              <a:rPr lang="en-US" i="1" dirty="0" smtClean="0"/>
              <a:t>“-J” option: -</a:t>
            </a:r>
            <a:r>
              <a:rPr lang="en-US" i="1" dirty="0" err="1" smtClean="0"/>
              <a:t>JpropName</a:t>
            </a:r>
            <a:r>
              <a:rPr lang="en-US" i="1" dirty="0" smtClean="0"/>
              <a:t>=</a:t>
            </a:r>
            <a:r>
              <a:rPr lang="en-US" i="1" dirty="0" err="1" smtClean="0"/>
              <a:t>propValue</a:t>
            </a:r>
            <a:endParaRPr lang="en-US" i="1" dirty="0" smtClean="0"/>
          </a:p>
          <a:p>
            <a:r>
              <a:rPr lang="en-US" dirty="0" smtClean="0"/>
              <a:t>• command line using </a:t>
            </a:r>
            <a:r>
              <a:rPr lang="en-US" i="1" dirty="0" smtClean="0"/>
              <a:t>“-G” option: -</a:t>
            </a:r>
            <a:r>
              <a:rPr lang="en-US" i="1" dirty="0" err="1" smtClean="0"/>
              <a:t>GpropName</a:t>
            </a:r>
            <a:r>
              <a:rPr lang="en-US" i="1" dirty="0" smtClean="0"/>
              <a:t>=</a:t>
            </a:r>
            <a:r>
              <a:rPr lang="en-US" i="1" dirty="0" err="1" smtClean="0"/>
              <a:t>propValue</a:t>
            </a:r>
            <a:endParaRPr lang="en-US" i="1" dirty="0" smtClean="0"/>
          </a:p>
          <a:p>
            <a:r>
              <a:rPr lang="en-US" dirty="0" smtClean="0"/>
              <a:t>• any file referenced through command line option </a:t>
            </a:r>
            <a:r>
              <a:rPr lang="en-US" i="1" dirty="0" smtClean="0"/>
              <a:t>“-p” or ”–</a:t>
            </a:r>
            <a:r>
              <a:rPr lang="en-US" i="1" dirty="0" err="1" smtClean="0"/>
              <a:t>propfile</a:t>
            </a:r>
            <a:r>
              <a:rPr lang="en-US" i="1" dirty="0" smtClean="0"/>
              <a:t>”</a:t>
            </a:r>
          </a:p>
          <a:p>
            <a:r>
              <a:rPr lang="en-US" dirty="0" smtClean="0"/>
              <a:t>• any file referenced through command line option </a:t>
            </a:r>
            <a:r>
              <a:rPr lang="en-US" i="1" dirty="0" smtClean="0"/>
              <a:t>“-q” or ”–</a:t>
            </a:r>
            <a:r>
              <a:rPr lang="en-US" i="1" dirty="0" err="1" smtClean="0"/>
              <a:t>addprop</a:t>
            </a:r>
            <a:r>
              <a:rPr lang="en-US" i="1" dirty="0" smtClean="0"/>
              <a:t>”</a:t>
            </a:r>
          </a:p>
          <a:p>
            <a:r>
              <a:rPr lang="en-US" dirty="0" smtClean="0"/>
              <a:t>• any file passed using command line option</a:t>
            </a:r>
          </a:p>
          <a:p>
            <a:r>
              <a:rPr lang="en-US" dirty="0" smtClean="0"/>
              <a:t>You can also create them from JMeter using function:</a:t>
            </a:r>
          </a:p>
          <a:p>
            <a:r>
              <a:rPr lang="en-US" i="1" dirty="0" smtClean="0"/>
              <a:t>${__</a:t>
            </a:r>
            <a:r>
              <a:rPr lang="en-US" i="1" dirty="0" err="1" smtClean="0"/>
              <a:t>setProperty</a:t>
            </a:r>
            <a:r>
              <a:rPr lang="en-US" i="1" dirty="0" smtClean="0"/>
              <a:t>(</a:t>
            </a:r>
            <a:r>
              <a:rPr lang="en-US" i="1" dirty="0" err="1" smtClean="0"/>
              <a:t>propName</a:t>
            </a:r>
            <a:r>
              <a:rPr lang="en-US" i="1" dirty="0" smtClean="0"/>
              <a:t>, </a:t>
            </a:r>
            <a:r>
              <a:rPr lang="en-US" i="1" dirty="0" err="1" smtClean="0"/>
              <a:t>propValue</a:t>
            </a:r>
            <a:r>
              <a:rPr lang="en-US" i="1" dirty="0" smtClean="0"/>
              <a:t>)}</a:t>
            </a:r>
          </a:p>
          <a:p>
            <a:r>
              <a:rPr lang="en-US" dirty="0" smtClean="0"/>
              <a:t>And finally, using scripting elements like JSR223 Test Elements</a:t>
            </a:r>
          </a:p>
          <a:p>
            <a:r>
              <a:rPr lang="en-US" dirty="0" err="1" smtClean="0"/>
              <a:t>props.put</a:t>
            </a:r>
            <a:r>
              <a:rPr lang="en-US" dirty="0" smtClean="0"/>
              <a:t>("</a:t>
            </a:r>
            <a:r>
              <a:rPr lang="en-US" dirty="0" err="1" smtClean="0"/>
              <a:t>propName</a:t>
            </a:r>
            <a:r>
              <a:rPr lang="en-US" dirty="0" smtClean="0"/>
              <a:t>", "</a:t>
            </a:r>
            <a:r>
              <a:rPr lang="en-US" dirty="0" err="1" smtClean="0"/>
              <a:t>propValue</a:t>
            </a:r>
            <a:r>
              <a:rPr lang="en-US" dirty="0" smtClean="0"/>
              <a:t>");</a:t>
            </a:r>
          </a:p>
          <a:p>
            <a:r>
              <a:rPr lang="en-US" dirty="0" smtClean="0"/>
              <a:t>or:</a:t>
            </a:r>
          </a:p>
          <a:p>
            <a:r>
              <a:rPr lang="en-US" dirty="0" err="1" smtClean="0"/>
              <a:t>props.setProperty</a:t>
            </a:r>
            <a:r>
              <a:rPr lang="en-US" dirty="0" smtClean="0"/>
              <a:t>("</a:t>
            </a:r>
            <a:r>
              <a:rPr lang="en-US" dirty="0" err="1" smtClean="0"/>
              <a:t>propName</a:t>
            </a:r>
            <a:r>
              <a:rPr lang="en-US" dirty="0" smtClean="0"/>
              <a:t>", "</a:t>
            </a:r>
            <a:r>
              <a:rPr lang="en-US" dirty="0" err="1" smtClean="0"/>
              <a:t>propValue</a:t>
            </a:r>
            <a:r>
              <a:rPr lang="en-US" dirty="0" smtClean="0"/>
              <a:t>");</a:t>
            </a:r>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variables are created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Variables are created by JMeter using different elements:</a:t>
            </a:r>
          </a:p>
          <a:p>
            <a:r>
              <a:rPr lang="en-US" dirty="0" smtClean="0"/>
              <a:t>• </a:t>
            </a:r>
            <a:r>
              <a:rPr lang="en-US" b="1" dirty="0" smtClean="0"/>
              <a:t>User Defined Variables a </a:t>
            </a:r>
            <a:r>
              <a:rPr lang="en-US" b="1" dirty="0" err="1" smtClean="0"/>
              <a:t>config</a:t>
            </a:r>
            <a:r>
              <a:rPr lang="en-US" b="1" dirty="0" smtClean="0"/>
              <a:t> element</a:t>
            </a:r>
          </a:p>
          <a:p>
            <a:r>
              <a:rPr lang="en-US" dirty="0" smtClean="0"/>
              <a:t>• </a:t>
            </a:r>
            <a:r>
              <a:rPr lang="en-US" b="1" dirty="0" smtClean="0"/>
              <a:t>User Parameters a pre-processor</a:t>
            </a:r>
          </a:p>
          <a:p>
            <a:r>
              <a:rPr lang="en-US" dirty="0" smtClean="0"/>
              <a:t>• JMeter functions⁴⁶ that accept a variable as last argument</a:t>
            </a:r>
          </a:p>
          <a:p>
            <a:r>
              <a:rPr lang="en-US" dirty="0" smtClean="0"/>
              <a:t>• JMeter extractors⁴⁷ that create variables from response excerpts</a:t>
            </a:r>
          </a:p>
          <a:p>
            <a:r>
              <a:rPr lang="en-US" dirty="0" smtClean="0"/>
              <a:t>You can also create using scripting elements like </a:t>
            </a:r>
            <a:r>
              <a:rPr lang="en-US" i="1" dirty="0" smtClean="0"/>
              <a:t>JSR223 Test Elements:</a:t>
            </a:r>
          </a:p>
          <a:p>
            <a:r>
              <a:rPr lang="en-US" dirty="0" err="1" smtClean="0"/>
              <a:t>vars.put</a:t>
            </a:r>
            <a:r>
              <a:rPr lang="en-US" dirty="0" smtClean="0"/>
              <a:t>("</a:t>
            </a:r>
            <a:r>
              <a:rPr lang="en-US" dirty="0" err="1" smtClean="0"/>
              <a:t>varName</a:t>
            </a:r>
            <a:r>
              <a:rPr lang="en-US" dirty="0" smtClean="0"/>
              <a:t>", "</a:t>
            </a:r>
            <a:r>
              <a:rPr lang="en-US" dirty="0" err="1" smtClean="0"/>
              <a:t>varValue</a:t>
            </a:r>
            <a:r>
              <a:rPr lang="en-US" dirty="0" smtClean="0"/>
              <a:t>");</a:t>
            </a:r>
          </a:p>
          <a:p>
            <a:r>
              <a:rPr lang="en-US" dirty="0" smtClean="0"/>
              <a:t>or:</a:t>
            </a:r>
          </a:p>
          <a:p>
            <a:r>
              <a:rPr lang="en-US" dirty="0" err="1" smtClean="0"/>
              <a:t>vars.putObject</a:t>
            </a:r>
            <a:r>
              <a:rPr lang="en-US" dirty="0" smtClean="0"/>
              <a:t>("</a:t>
            </a:r>
            <a:r>
              <a:rPr lang="en-US" dirty="0" err="1" smtClean="0"/>
              <a:t>varName</a:t>
            </a:r>
            <a:r>
              <a:rPr lang="en-US" dirty="0" smtClean="0"/>
              <a:t>", </a:t>
            </a:r>
            <a:r>
              <a:rPr lang="en-US" dirty="0" err="1" smtClean="0"/>
              <a:t>objectToBeUsed</a:t>
            </a:r>
            <a:r>
              <a:rPr lang="en-US" dirty="0" smtClean="0"/>
              <a:t>);</a:t>
            </a:r>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 differs from ${_P}</a:t>
            </a:r>
            <a:endParaRPr lang="en-US" dirty="0"/>
          </a:p>
        </p:txBody>
      </p:sp>
      <p:sp>
        <p:nvSpPr>
          <p:cNvPr id="3" name="Content Placeholder 2"/>
          <p:cNvSpPr>
            <a:spLocks noGrp="1"/>
          </p:cNvSpPr>
          <p:nvPr>
            <p:ph idx="1"/>
          </p:nvPr>
        </p:nvSpPr>
        <p:spPr/>
        <p:txBody>
          <a:bodyPr>
            <a:normAutofit/>
          </a:bodyPr>
          <a:lstStyle/>
          <a:p>
            <a:r>
              <a:rPr lang="en-US" dirty="0" smtClean="0"/>
              <a:t>Since we know the difference between Variables and Properties, let’s see how to use</a:t>
            </a:r>
          </a:p>
          <a:p>
            <a:r>
              <a:rPr lang="en-US" dirty="0" smtClean="0"/>
              <a:t>them.</a:t>
            </a:r>
          </a:p>
          <a:p>
            <a:r>
              <a:rPr lang="en-US" dirty="0" smtClean="0"/>
              <a:t>Variables are accessed using </a:t>
            </a:r>
            <a:r>
              <a:rPr lang="en-US" i="1" dirty="0" smtClean="0"/>
              <a:t>${</a:t>
            </a:r>
            <a:r>
              <a:rPr lang="en-US" i="1" dirty="0" err="1" smtClean="0"/>
              <a:t>varName</a:t>
            </a:r>
            <a:r>
              <a:rPr lang="en-US" i="1" dirty="0" smtClean="0"/>
              <a:t>}</a:t>
            </a:r>
          </a:p>
          <a:p>
            <a:r>
              <a:rPr lang="en-US" dirty="0" smtClean="0"/>
              <a:t>Properties are accessed using </a:t>
            </a:r>
            <a:r>
              <a:rPr lang="en-US" i="1" dirty="0" smtClean="0"/>
              <a:t>__P function, so to read property </a:t>
            </a:r>
            <a:r>
              <a:rPr lang="en-US" i="1" dirty="0" err="1" smtClean="0"/>
              <a:t>propA</a:t>
            </a:r>
            <a:r>
              <a:rPr lang="en-US" i="1" dirty="0" smtClean="0"/>
              <a:t>, you</a:t>
            </a:r>
          </a:p>
          <a:p>
            <a:r>
              <a:rPr lang="en-US" dirty="0" smtClean="0"/>
              <a:t>would use </a:t>
            </a:r>
            <a:r>
              <a:rPr lang="en-US" i="1" dirty="0" smtClean="0"/>
              <a:t>${__P(</a:t>
            </a:r>
            <a:r>
              <a:rPr lang="en-US" i="1" dirty="0" err="1" smtClean="0"/>
              <a:t>propA</a:t>
            </a:r>
            <a:r>
              <a:rPr lang="en-US" i="1" dirty="0" smtClean="0"/>
              <a:t>)}</a:t>
            </a:r>
            <a:endParaRPr 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execution – Master / Slave</a:t>
            </a:r>
            <a:endParaRPr lang="en-US" dirty="0"/>
          </a:p>
        </p:txBody>
      </p:sp>
      <p:pic>
        <p:nvPicPr>
          <p:cNvPr id="1316866" name="Picture 2"/>
          <p:cNvPicPr>
            <a:picLocks noChangeAspect="1" noChangeArrowheads="1"/>
          </p:cNvPicPr>
          <p:nvPr/>
        </p:nvPicPr>
        <p:blipFill>
          <a:blip r:embed="rId2"/>
          <a:srcRect/>
          <a:stretch>
            <a:fillRect/>
          </a:stretch>
        </p:blipFill>
        <p:spPr bwMode="auto">
          <a:xfrm>
            <a:off x="1192631" y="1535712"/>
            <a:ext cx="9172575" cy="3905250"/>
          </a:xfrm>
          <a:prstGeom prst="rect">
            <a:avLst/>
          </a:prstGeom>
          <a:noFill/>
          <a:ln w="9525">
            <a:noFill/>
            <a:miter lim="800000"/>
            <a:headEnd/>
            <a:tailEnd/>
          </a:ln>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execution – Master / Slave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On both master and slave, </a:t>
            </a:r>
            <a:r>
              <a:rPr lang="en-US" dirty="0" err="1" smtClean="0"/>
              <a:t>jmeter</a:t>
            </a:r>
            <a:r>
              <a:rPr lang="en-US" dirty="0" smtClean="0"/>
              <a:t> should be available.</a:t>
            </a:r>
          </a:p>
          <a:p>
            <a:r>
              <a:rPr lang="en-US" dirty="0" smtClean="0"/>
              <a:t>Get IP Address of Master and Slave.</a:t>
            </a:r>
          </a:p>
          <a:p>
            <a:r>
              <a:rPr lang="en-US" dirty="0" smtClean="0"/>
              <a:t>Both Master Machine and Slave machine should be in the same network.</a:t>
            </a:r>
          </a:p>
          <a:p>
            <a:r>
              <a:rPr lang="en-US" dirty="0" smtClean="0"/>
              <a:t>Master Machine </a:t>
            </a:r>
            <a:r>
              <a:rPr lang="en-US" dirty="0" smtClean="0">
                <a:sym typeface="Wingdings" pitchFamily="2" charset="2"/>
              </a:rPr>
              <a:t> </a:t>
            </a:r>
            <a:r>
              <a:rPr lang="en-US" dirty="0" smtClean="0"/>
              <a:t>From the Jmeter Bin Folder -</a:t>
            </a:r>
            <a:r>
              <a:rPr lang="en-US" dirty="0" smtClean="0">
                <a:sym typeface="Wingdings" pitchFamily="2" charset="2"/>
              </a:rPr>
              <a:t> Execute “Create-</a:t>
            </a:r>
            <a:r>
              <a:rPr lang="en-US" dirty="0" err="1" smtClean="0">
                <a:sym typeface="Wingdings" pitchFamily="2" charset="2"/>
              </a:rPr>
              <a:t>rmi</a:t>
            </a:r>
            <a:r>
              <a:rPr lang="en-US" dirty="0" smtClean="0">
                <a:sym typeface="Wingdings" pitchFamily="2" charset="2"/>
              </a:rPr>
              <a:t>-</a:t>
            </a:r>
            <a:r>
              <a:rPr lang="en-US" dirty="0" err="1" smtClean="0">
                <a:sym typeface="Wingdings" pitchFamily="2" charset="2"/>
              </a:rPr>
              <a:t>keystore</a:t>
            </a:r>
            <a:r>
              <a:rPr lang="en-US" dirty="0" smtClean="0">
                <a:sym typeface="Wingdings" pitchFamily="2" charset="2"/>
              </a:rPr>
              <a:t>” windows batch file.</a:t>
            </a:r>
          </a:p>
          <a:p>
            <a:r>
              <a:rPr lang="en-US" dirty="0" smtClean="0">
                <a:sym typeface="Wingdings" pitchFamily="2" charset="2"/>
              </a:rPr>
              <a:t>Enter pertinent information on the </a:t>
            </a:r>
            <a:r>
              <a:rPr lang="en-US" dirty="0" err="1" smtClean="0">
                <a:sym typeface="Wingdings" pitchFamily="2" charset="2"/>
              </a:rPr>
              <a:t>cmd</a:t>
            </a:r>
            <a:r>
              <a:rPr lang="en-US" dirty="0" smtClean="0">
                <a:sym typeface="Wingdings" pitchFamily="2" charset="2"/>
              </a:rPr>
              <a:t> prompt like </a:t>
            </a:r>
            <a:r>
              <a:rPr lang="en-US" dirty="0" err="1" smtClean="0">
                <a:sym typeface="Wingdings" pitchFamily="2" charset="2"/>
              </a:rPr>
              <a:t>firstname</a:t>
            </a:r>
            <a:r>
              <a:rPr lang="en-US" dirty="0" smtClean="0">
                <a:sym typeface="Wingdings" pitchFamily="2" charset="2"/>
              </a:rPr>
              <a:t>, </a:t>
            </a:r>
            <a:r>
              <a:rPr lang="en-US" dirty="0" err="1" smtClean="0">
                <a:sym typeface="Wingdings" pitchFamily="2" charset="2"/>
              </a:rPr>
              <a:t>lastname</a:t>
            </a:r>
            <a:r>
              <a:rPr lang="en-US" dirty="0" smtClean="0">
                <a:sym typeface="Wingdings" pitchFamily="2" charset="2"/>
              </a:rPr>
              <a:t>, state, company id etc…</a:t>
            </a:r>
          </a:p>
          <a:p>
            <a:r>
              <a:rPr lang="en-US" dirty="0" smtClean="0">
                <a:sym typeface="Wingdings" pitchFamily="2" charset="2"/>
              </a:rPr>
              <a:t>Once the </a:t>
            </a:r>
            <a:r>
              <a:rPr lang="en-US" dirty="0" err="1" smtClean="0">
                <a:sym typeface="Wingdings" pitchFamily="2" charset="2"/>
              </a:rPr>
              <a:t>cmd</a:t>
            </a:r>
            <a:r>
              <a:rPr lang="en-US" dirty="0" smtClean="0">
                <a:sym typeface="Wingdings" pitchFamily="2" charset="2"/>
              </a:rPr>
              <a:t> prompt is executed, a file is created with the name “rmi-keystore.jks”</a:t>
            </a:r>
          </a:p>
          <a:p>
            <a:endParaRPr lang="en-US" dirty="0" smtClean="0"/>
          </a:p>
          <a:p>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execution – Master / Slave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sym typeface="Wingdings" pitchFamily="2" charset="2"/>
              </a:rPr>
              <a:t>Copy “rmi-keystore.jks” into the slave machine – bin folder</a:t>
            </a:r>
          </a:p>
          <a:p>
            <a:r>
              <a:rPr lang="en-US" dirty="0" smtClean="0">
                <a:sym typeface="Wingdings" pitchFamily="2" charset="2"/>
              </a:rPr>
              <a:t>Master Machine – </a:t>
            </a:r>
            <a:r>
              <a:rPr lang="en-US" dirty="0" err="1" smtClean="0">
                <a:sym typeface="Wingdings" pitchFamily="2" charset="2"/>
              </a:rPr>
              <a:t>User.properties</a:t>
            </a:r>
            <a:r>
              <a:rPr lang="en-US" dirty="0" smtClean="0">
                <a:sym typeface="Wingdings" pitchFamily="2" charset="2"/>
              </a:rPr>
              <a:t> file  Copy below information.</a:t>
            </a:r>
          </a:p>
          <a:p>
            <a:endParaRPr lang="en-US" dirty="0" smtClean="0">
              <a:sym typeface="Wingdings" pitchFamily="2" charset="2"/>
            </a:endParaRPr>
          </a:p>
          <a:p>
            <a:endParaRPr lang="en-US" dirty="0" smtClean="0"/>
          </a:p>
          <a:p>
            <a:r>
              <a:rPr lang="en-US" dirty="0" smtClean="0"/>
              <a:t>Notice following changes to the file</a:t>
            </a:r>
          </a:p>
          <a:p>
            <a:pPr>
              <a:buNone/>
            </a:pPr>
            <a:r>
              <a:rPr lang="en-US" i="1" dirty="0" smtClean="0"/>
              <a:t>“</a:t>
            </a:r>
            <a:r>
              <a:rPr lang="en-US" i="1" dirty="0" err="1" smtClean="0"/>
              <a:t>remote_hosts</a:t>
            </a:r>
            <a:r>
              <a:rPr lang="en-US" i="1" dirty="0" smtClean="0"/>
              <a:t>=127.0.0.1,192.168.1.3”</a:t>
            </a:r>
          </a:p>
          <a:p>
            <a:pPr>
              <a:buNone/>
            </a:pPr>
            <a:r>
              <a:rPr lang="en-US" dirty="0" smtClean="0"/>
              <a:t>In the above</a:t>
            </a:r>
          </a:p>
          <a:p>
            <a:r>
              <a:rPr lang="en-US" dirty="0" smtClean="0"/>
              <a:t>127.0.01 is the indication for master file</a:t>
            </a:r>
          </a:p>
          <a:p>
            <a:r>
              <a:rPr lang="en-US" dirty="0" smtClean="0"/>
              <a:t>192.168.1.3 is the </a:t>
            </a:r>
            <a:r>
              <a:rPr lang="en-US" dirty="0" err="1" smtClean="0"/>
              <a:t>ip</a:t>
            </a:r>
            <a:r>
              <a:rPr lang="en-US" dirty="0" smtClean="0"/>
              <a:t> address of slave file</a:t>
            </a:r>
          </a:p>
          <a:p>
            <a:endParaRPr lang="en-US" dirty="0"/>
          </a:p>
        </p:txBody>
      </p:sp>
      <p:graphicFrame>
        <p:nvGraphicFramePr>
          <p:cNvPr id="4" name="Object 3"/>
          <p:cNvGraphicFramePr>
            <a:graphicFrameLocks noChangeAspect="1"/>
          </p:cNvGraphicFramePr>
          <p:nvPr/>
        </p:nvGraphicFramePr>
        <p:xfrm>
          <a:off x="3291386" y="2782343"/>
          <a:ext cx="914400" cy="771525"/>
        </p:xfrm>
        <a:graphic>
          <a:graphicData uri="http://schemas.openxmlformats.org/presentationml/2006/ole">
            <mc:AlternateContent xmlns:mc="http://schemas.openxmlformats.org/markup-compatibility/2006">
              <mc:Choice xmlns:v="urn:schemas-microsoft-com:vml" Requires="v">
                <p:oleObj spid="_x0000_s1082372" name="Packager Shell Object" showAsIcon="1" r:id="rId3" imgW="914400" imgH="771480" progId="Package">
                  <p:embed/>
                </p:oleObj>
              </mc:Choice>
              <mc:Fallback>
                <p:oleObj name="Packager Shell Object" showAsIcon="1" r:id="rId3" imgW="914400" imgH="771480" progId="Package">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1386" y="2782343"/>
                        <a:ext cx="914400"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execution – Master / Slave</a:t>
            </a:r>
            <a:endParaRPr lang="en-US" dirty="0"/>
          </a:p>
        </p:txBody>
      </p:sp>
      <p:sp>
        <p:nvSpPr>
          <p:cNvPr id="3" name="Content Placeholder 2"/>
          <p:cNvSpPr>
            <a:spLocks noGrp="1"/>
          </p:cNvSpPr>
          <p:nvPr>
            <p:ph idx="1"/>
          </p:nvPr>
        </p:nvSpPr>
        <p:spPr/>
        <p:txBody>
          <a:bodyPr>
            <a:normAutofit/>
          </a:bodyPr>
          <a:lstStyle/>
          <a:p>
            <a:r>
              <a:rPr lang="en-US" dirty="0" smtClean="0">
                <a:sym typeface="Wingdings" pitchFamily="2" charset="2"/>
              </a:rPr>
              <a:t>Slave Machine – </a:t>
            </a:r>
            <a:r>
              <a:rPr lang="en-US" dirty="0" err="1" smtClean="0">
                <a:sym typeface="Wingdings" pitchFamily="2" charset="2"/>
              </a:rPr>
              <a:t>User.properties</a:t>
            </a:r>
            <a:r>
              <a:rPr lang="en-US" dirty="0" smtClean="0">
                <a:sym typeface="Wingdings" pitchFamily="2" charset="2"/>
              </a:rPr>
              <a:t> file  Copy the same information as done for master. &lt;No Changes at all&gt;</a:t>
            </a:r>
          </a:p>
          <a:p>
            <a:r>
              <a:rPr lang="en-US" dirty="0" smtClean="0">
                <a:sym typeface="Wingdings" pitchFamily="2" charset="2"/>
              </a:rPr>
              <a:t>Run “</a:t>
            </a:r>
            <a:r>
              <a:rPr lang="en-US" dirty="0" err="1" smtClean="0">
                <a:sym typeface="Wingdings" pitchFamily="2" charset="2"/>
              </a:rPr>
              <a:t>jmeter</a:t>
            </a:r>
            <a:r>
              <a:rPr lang="en-US" dirty="0" smtClean="0">
                <a:sym typeface="Wingdings" pitchFamily="2" charset="2"/>
              </a:rPr>
              <a:t>-server” windows batch file – on slave machine</a:t>
            </a:r>
          </a:p>
          <a:p>
            <a:endParaRPr lang="en-US" dirty="0" smtClean="0">
              <a:sym typeface="Wingdings" pitchFamily="2" charset="2"/>
            </a:endParaRPr>
          </a:p>
          <a:p>
            <a:endParaRPr lang="en-US" dirty="0"/>
          </a:p>
        </p:txBody>
      </p:sp>
      <p:pic>
        <p:nvPicPr>
          <p:cNvPr id="6" name="Picture 2"/>
          <p:cNvPicPr>
            <a:picLocks noChangeAspect="1" noChangeArrowheads="1"/>
          </p:cNvPicPr>
          <p:nvPr/>
        </p:nvPicPr>
        <p:blipFill>
          <a:blip r:embed="rId2"/>
          <a:srcRect/>
          <a:stretch>
            <a:fillRect/>
          </a:stretch>
        </p:blipFill>
        <p:spPr bwMode="auto">
          <a:xfrm>
            <a:off x="2617881" y="3311940"/>
            <a:ext cx="6410325" cy="3286125"/>
          </a:xfrm>
          <a:prstGeom prst="rect">
            <a:avLst/>
          </a:prstGeom>
          <a:noFill/>
          <a:ln w="9525">
            <a:noFill/>
            <a:miter lim="800000"/>
            <a:headEnd/>
            <a:tailEnd/>
          </a:ln>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execution – Master / Slave</a:t>
            </a:r>
            <a:endParaRPr lang="en-US" dirty="0"/>
          </a:p>
        </p:txBody>
      </p:sp>
      <p:sp>
        <p:nvSpPr>
          <p:cNvPr id="3" name="Content Placeholder 2"/>
          <p:cNvSpPr>
            <a:spLocks noGrp="1"/>
          </p:cNvSpPr>
          <p:nvPr>
            <p:ph idx="1"/>
          </p:nvPr>
        </p:nvSpPr>
        <p:spPr/>
        <p:txBody>
          <a:bodyPr>
            <a:normAutofit/>
          </a:bodyPr>
          <a:lstStyle/>
          <a:p>
            <a:endParaRPr lang="en-US" dirty="0" smtClean="0">
              <a:sym typeface="Wingdings" pitchFamily="2" charset="2"/>
            </a:endParaRPr>
          </a:p>
          <a:p>
            <a:endParaRPr lang="en-US" dirty="0"/>
          </a:p>
        </p:txBody>
      </p:sp>
      <p:pic>
        <p:nvPicPr>
          <p:cNvPr id="6" name="Picture 2"/>
          <p:cNvPicPr>
            <a:picLocks noChangeAspect="1" noChangeArrowheads="1"/>
          </p:cNvPicPr>
          <p:nvPr/>
        </p:nvPicPr>
        <p:blipFill>
          <a:blip r:embed="rId2"/>
          <a:srcRect/>
          <a:stretch>
            <a:fillRect/>
          </a:stretch>
        </p:blipFill>
        <p:spPr bwMode="auto">
          <a:xfrm>
            <a:off x="2194799" y="1919868"/>
            <a:ext cx="6410325" cy="3286125"/>
          </a:xfrm>
          <a:prstGeom prst="rect">
            <a:avLst/>
          </a:prstGeom>
          <a:noFill/>
          <a:ln w="9525">
            <a:noFill/>
            <a:miter lim="800000"/>
            <a:headEnd/>
            <a:tailEnd/>
          </a:ln>
          <a:effectLst/>
        </p:spPr>
      </p:pic>
      <p:sp>
        <p:nvSpPr>
          <p:cNvPr id="5" name="TextBox 4"/>
          <p:cNvSpPr txBox="1"/>
          <p:nvPr/>
        </p:nvSpPr>
        <p:spPr>
          <a:xfrm>
            <a:off x="1405719" y="5322627"/>
            <a:ext cx="9244647" cy="1200329"/>
          </a:xfrm>
          <a:prstGeom prst="rect">
            <a:avLst/>
          </a:prstGeom>
          <a:noFill/>
        </p:spPr>
        <p:txBody>
          <a:bodyPr wrap="none" rtlCol="0">
            <a:spAutoFit/>
          </a:bodyPr>
          <a:lstStyle/>
          <a:p>
            <a:r>
              <a:rPr lang="en-US" dirty="0" smtClean="0"/>
              <a:t>Created Remote object in the </a:t>
            </a:r>
            <a:r>
              <a:rPr lang="en-US" dirty="0" err="1" smtClean="0"/>
              <a:t>cmd</a:t>
            </a:r>
            <a:r>
              <a:rPr lang="en-US" dirty="0" smtClean="0"/>
              <a:t> line indicates that connection is established.</a:t>
            </a:r>
          </a:p>
          <a:p>
            <a:endParaRPr lang="en-US" dirty="0" smtClean="0"/>
          </a:p>
          <a:p>
            <a:r>
              <a:rPr lang="en-US" b="1" i="1" dirty="0" smtClean="0"/>
              <a:t>Note: If you wanted to use master also, run “</a:t>
            </a:r>
            <a:r>
              <a:rPr lang="en-US" b="1" i="1" dirty="0" err="1" smtClean="0"/>
              <a:t>jmeter</a:t>
            </a:r>
            <a:r>
              <a:rPr lang="en-US" b="1" i="1" dirty="0" smtClean="0"/>
              <a:t>-server” windows batch file on master also.</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6530" name="Picture 2"/>
          <p:cNvPicPr>
            <a:picLocks noChangeAspect="1" noChangeArrowheads="1"/>
          </p:cNvPicPr>
          <p:nvPr/>
        </p:nvPicPr>
        <p:blipFill>
          <a:blip r:embed="rId2"/>
          <a:srcRect/>
          <a:stretch>
            <a:fillRect/>
          </a:stretch>
        </p:blipFill>
        <p:spPr bwMode="auto">
          <a:xfrm>
            <a:off x="3971499" y="1470898"/>
            <a:ext cx="4597874" cy="4841192"/>
          </a:xfrm>
          <a:prstGeom prst="rect">
            <a:avLst/>
          </a:prstGeom>
          <a:noFill/>
          <a:ln w="9525">
            <a:noFill/>
            <a:miter lim="800000"/>
            <a:headEnd/>
            <a:tailEnd/>
          </a:ln>
          <a:effectLst/>
        </p:spPr>
      </p:pic>
      <p:sp>
        <p:nvSpPr>
          <p:cNvPr id="4" name="Title 1"/>
          <p:cNvSpPr txBox="1">
            <a:spLocks/>
          </p:cNvSpPr>
          <p:nvPr/>
        </p:nvSpPr>
        <p:spPr>
          <a:xfrm>
            <a:off x="0" y="0"/>
            <a:ext cx="12192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Recording Issues</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execution – Master / Slave</a:t>
            </a:r>
            <a:endParaRPr lang="en-US" dirty="0"/>
          </a:p>
        </p:txBody>
      </p:sp>
      <p:pic>
        <p:nvPicPr>
          <p:cNvPr id="1084419" name="Picture 3"/>
          <p:cNvPicPr>
            <a:picLocks noGrp="1" noChangeAspect="1" noChangeArrowheads="1"/>
          </p:cNvPicPr>
          <p:nvPr>
            <p:ph idx="1"/>
          </p:nvPr>
        </p:nvPicPr>
        <p:blipFill>
          <a:blip r:embed="rId2"/>
          <a:srcRect r="60121" b="36751"/>
          <a:stretch>
            <a:fillRect/>
          </a:stretch>
        </p:blipFill>
        <p:spPr bwMode="auto">
          <a:xfrm>
            <a:off x="1049339" y="1654791"/>
            <a:ext cx="3208762" cy="2862618"/>
          </a:xfrm>
          <a:prstGeom prst="rect">
            <a:avLst/>
          </a:prstGeom>
          <a:noFill/>
          <a:ln w="9525">
            <a:noFill/>
            <a:miter lim="800000"/>
            <a:headEnd/>
            <a:tailEnd/>
          </a:ln>
          <a:effectLst/>
        </p:spPr>
      </p:pic>
      <p:sp>
        <p:nvSpPr>
          <p:cNvPr id="7" name="TextBox 6"/>
          <p:cNvSpPr txBox="1"/>
          <p:nvPr/>
        </p:nvSpPr>
        <p:spPr>
          <a:xfrm>
            <a:off x="177421" y="5418161"/>
            <a:ext cx="11681579" cy="923330"/>
          </a:xfrm>
          <a:prstGeom prst="rect">
            <a:avLst/>
          </a:prstGeom>
          <a:noFill/>
        </p:spPr>
        <p:txBody>
          <a:bodyPr wrap="square" rtlCol="0">
            <a:spAutoFit/>
          </a:bodyPr>
          <a:lstStyle/>
          <a:p>
            <a:r>
              <a:rPr lang="en-US" dirty="0" smtClean="0"/>
              <a:t>From the master, test can be executed with the users of the slave as shown in the above picture.</a:t>
            </a:r>
          </a:p>
          <a:p>
            <a:r>
              <a:rPr lang="en-US" dirty="0" smtClean="0"/>
              <a:t>“Starting the test on the host” on the </a:t>
            </a:r>
            <a:r>
              <a:rPr lang="en-US" dirty="0" err="1" smtClean="0"/>
              <a:t>cmd</a:t>
            </a:r>
            <a:r>
              <a:rPr lang="en-US" dirty="0" smtClean="0"/>
              <a:t> line indicates, slave is used for execution.</a:t>
            </a:r>
          </a:p>
          <a:p>
            <a:endParaRPr lang="en-US" dirty="0"/>
          </a:p>
        </p:txBody>
      </p:sp>
      <p:pic>
        <p:nvPicPr>
          <p:cNvPr id="8" name="Picture 2"/>
          <p:cNvPicPr>
            <a:picLocks noChangeAspect="1" noChangeArrowheads="1"/>
          </p:cNvPicPr>
          <p:nvPr/>
        </p:nvPicPr>
        <p:blipFill>
          <a:blip r:embed="rId3"/>
          <a:srcRect/>
          <a:stretch>
            <a:fillRect/>
          </a:stretch>
        </p:blipFill>
        <p:spPr bwMode="auto">
          <a:xfrm>
            <a:off x="5481425" y="1483140"/>
            <a:ext cx="6410325" cy="3286125"/>
          </a:xfrm>
          <a:prstGeom prst="rect">
            <a:avLst/>
          </a:prstGeom>
          <a:noFill/>
          <a:ln w="9525">
            <a:noFill/>
            <a:miter lim="800000"/>
            <a:headEnd/>
            <a:tailEnd/>
          </a:ln>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smtClean="0"/>
              <a:t>Reports</a:t>
            </a:r>
          </a:p>
          <a:p>
            <a:r>
              <a:rPr lang="en-US" dirty="0" err="1" smtClean="0"/>
              <a:t>Beanshell</a:t>
            </a:r>
            <a:endParaRPr lang="en-US" dirty="0" smtClean="0"/>
          </a:p>
          <a:p>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Test Scenario</a:t>
            </a:r>
            <a:endParaRPr lang="en-US" dirty="0"/>
          </a:p>
        </p:txBody>
      </p:sp>
      <p:sp>
        <p:nvSpPr>
          <p:cNvPr id="3" name="Content Placeholder 2"/>
          <p:cNvSpPr>
            <a:spLocks noGrp="1"/>
          </p:cNvSpPr>
          <p:nvPr>
            <p:ph idx="1"/>
          </p:nvPr>
        </p:nvSpPr>
        <p:spPr/>
        <p:txBody>
          <a:bodyPr/>
          <a:lstStyle/>
          <a:p>
            <a:r>
              <a:rPr lang="en-US" dirty="0" smtClean="0"/>
              <a:t>Merge multiple scripts using Merge options</a:t>
            </a:r>
            <a:endParaRPr lang="en-US" dirty="0"/>
          </a:p>
        </p:txBody>
      </p:sp>
      <p:pic>
        <p:nvPicPr>
          <p:cNvPr id="1307649" name="Picture 1"/>
          <p:cNvPicPr>
            <a:picLocks noChangeAspect="1" noChangeArrowheads="1"/>
          </p:cNvPicPr>
          <p:nvPr/>
        </p:nvPicPr>
        <p:blipFill>
          <a:blip r:embed="rId2"/>
          <a:srcRect/>
          <a:stretch>
            <a:fillRect/>
          </a:stretch>
        </p:blipFill>
        <p:spPr bwMode="auto">
          <a:xfrm>
            <a:off x="3788035" y="2313966"/>
            <a:ext cx="2708298" cy="3370326"/>
          </a:xfrm>
          <a:prstGeom prst="rect">
            <a:avLst/>
          </a:prstGeom>
          <a:noFill/>
          <a:ln w="9525">
            <a:noFill/>
            <a:miter lim="800000"/>
            <a:headEnd/>
            <a:tailEnd/>
          </a:ln>
          <a:effec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Test Scenario</a:t>
            </a:r>
            <a:endParaRPr lang="en-US" dirty="0"/>
          </a:p>
        </p:txBody>
      </p:sp>
      <p:sp>
        <p:nvSpPr>
          <p:cNvPr id="3" name="Content Placeholder 2"/>
          <p:cNvSpPr>
            <a:spLocks noGrp="1"/>
          </p:cNvSpPr>
          <p:nvPr>
            <p:ph idx="1"/>
          </p:nvPr>
        </p:nvSpPr>
        <p:spPr/>
        <p:txBody>
          <a:bodyPr/>
          <a:lstStyle/>
          <a:p>
            <a:r>
              <a:rPr lang="en-US" dirty="0" smtClean="0"/>
              <a:t>Merged 3 scripts below</a:t>
            </a:r>
            <a:endParaRPr lang="en-US" dirty="0"/>
          </a:p>
        </p:txBody>
      </p:sp>
      <p:pic>
        <p:nvPicPr>
          <p:cNvPr id="1352706" name="Picture 2"/>
          <p:cNvPicPr>
            <a:picLocks noChangeAspect="1" noChangeArrowheads="1"/>
          </p:cNvPicPr>
          <p:nvPr/>
        </p:nvPicPr>
        <p:blipFill>
          <a:blip r:embed="rId2"/>
          <a:srcRect/>
          <a:stretch>
            <a:fillRect/>
          </a:stretch>
        </p:blipFill>
        <p:spPr bwMode="auto">
          <a:xfrm>
            <a:off x="4391381" y="2441883"/>
            <a:ext cx="3190875" cy="3857625"/>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Test Scenario</a:t>
            </a:r>
            <a:endParaRPr lang="en-US" dirty="0"/>
          </a:p>
        </p:txBody>
      </p:sp>
      <p:sp>
        <p:nvSpPr>
          <p:cNvPr id="3" name="Content Placeholder 2"/>
          <p:cNvSpPr>
            <a:spLocks noGrp="1"/>
          </p:cNvSpPr>
          <p:nvPr>
            <p:ph idx="1"/>
          </p:nvPr>
        </p:nvSpPr>
        <p:spPr>
          <a:xfrm>
            <a:off x="609600" y="1600206"/>
            <a:ext cx="4835857" cy="4525963"/>
          </a:xfrm>
        </p:spPr>
        <p:txBody>
          <a:bodyPr>
            <a:normAutofit/>
          </a:bodyPr>
          <a:lstStyle/>
          <a:p>
            <a:r>
              <a:rPr lang="en-US" sz="2400" dirty="0" smtClean="0"/>
              <a:t>Apply following settings for executing for one hour.</a:t>
            </a:r>
          </a:p>
          <a:p>
            <a:r>
              <a:rPr lang="en-US" sz="2400" dirty="0" smtClean="0"/>
              <a:t>Here Ramp up period id 10 </a:t>
            </a:r>
            <a:r>
              <a:rPr lang="en-US" sz="2400" dirty="0" err="1" smtClean="0"/>
              <a:t>secs</a:t>
            </a:r>
            <a:r>
              <a:rPr lang="en-US" sz="2400" dirty="0" smtClean="0"/>
              <a:t>. Which means 1 user for every 2 </a:t>
            </a:r>
            <a:r>
              <a:rPr lang="en-US" sz="2400" dirty="0" err="1" smtClean="0"/>
              <a:t>secs</a:t>
            </a:r>
            <a:endParaRPr lang="en-US" sz="2400" dirty="0" smtClean="0"/>
          </a:p>
          <a:p>
            <a:r>
              <a:rPr lang="en-US" sz="2400" dirty="0" smtClean="0"/>
              <a:t>Make sure forever options is check and duration as 3600 </a:t>
            </a:r>
            <a:r>
              <a:rPr lang="en-US" sz="2400" dirty="0" err="1" smtClean="0"/>
              <a:t>secs</a:t>
            </a:r>
            <a:endParaRPr lang="en-US" sz="2400" dirty="0" smtClean="0"/>
          </a:p>
          <a:p>
            <a:r>
              <a:rPr lang="en-US" sz="2400" dirty="0" smtClean="0"/>
              <a:t>No option of ramp down.</a:t>
            </a:r>
          </a:p>
          <a:p>
            <a:r>
              <a:rPr lang="en-US" sz="2400" dirty="0" smtClean="0"/>
              <a:t>We need a plug-ion</a:t>
            </a:r>
            <a:endParaRPr lang="en-US" sz="2400" dirty="0"/>
          </a:p>
        </p:txBody>
      </p:sp>
      <p:pic>
        <p:nvPicPr>
          <p:cNvPr id="1353730" name="Picture 2"/>
          <p:cNvPicPr>
            <a:picLocks noChangeAspect="1" noChangeArrowheads="1"/>
          </p:cNvPicPr>
          <p:nvPr/>
        </p:nvPicPr>
        <p:blipFill>
          <a:blip r:embed="rId2"/>
          <a:srcRect/>
          <a:stretch>
            <a:fillRect/>
          </a:stretch>
        </p:blipFill>
        <p:spPr bwMode="auto">
          <a:xfrm>
            <a:off x="5928814" y="1578733"/>
            <a:ext cx="5867400" cy="4010025"/>
          </a:xfrm>
          <a:prstGeom prst="rect">
            <a:avLst/>
          </a:prstGeom>
          <a:noFill/>
          <a:ln w="9525">
            <a:noFill/>
            <a:miter lim="800000"/>
            <a:headEnd/>
            <a:tailEnd/>
          </a:ln>
          <a:effec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Test Scenario</a:t>
            </a:r>
            <a:endParaRPr lang="en-US" dirty="0"/>
          </a:p>
        </p:txBody>
      </p:sp>
      <p:sp>
        <p:nvSpPr>
          <p:cNvPr id="3" name="Content Placeholder 2"/>
          <p:cNvSpPr>
            <a:spLocks noGrp="1"/>
          </p:cNvSpPr>
          <p:nvPr>
            <p:ph idx="1"/>
          </p:nvPr>
        </p:nvSpPr>
        <p:spPr/>
        <p:txBody>
          <a:bodyPr/>
          <a:lstStyle/>
          <a:p>
            <a:r>
              <a:rPr lang="en-US" dirty="0" smtClean="0"/>
              <a:t>Make sure Aggregate Listener is added to get the response </a:t>
            </a:r>
            <a:r>
              <a:rPr lang="en-US" smtClean="0"/>
              <a:t>times report</a:t>
            </a:r>
            <a:endParaRPr lang="en-US" dirty="0"/>
          </a:p>
        </p:txBody>
      </p:sp>
      <p:pic>
        <p:nvPicPr>
          <p:cNvPr id="1352706" name="Picture 2"/>
          <p:cNvPicPr>
            <a:picLocks noChangeAspect="1" noChangeArrowheads="1"/>
          </p:cNvPicPr>
          <p:nvPr/>
        </p:nvPicPr>
        <p:blipFill>
          <a:blip r:embed="rId2"/>
          <a:srcRect/>
          <a:stretch>
            <a:fillRect/>
          </a:stretch>
        </p:blipFill>
        <p:spPr bwMode="auto">
          <a:xfrm>
            <a:off x="4391381" y="2441883"/>
            <a:ext cx="3190875" cy="3857625"/>
          </a:xfrm>
          <a:prstGeom prst="rect">
            <a:avLst/>
          </a:prstGeom>
          <a:noFill/>
          <a:ln w="9525">
            <a:noFill/>
            <a:miter lim="800000"/>
            <a:headEnd/>
            <a:tailEnd/>
          </a:ln>
          <a:effec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Test Scenario</a:t>
            </a:r>
            <a:endParaRPr lang="en-US" dirty="0"/>
          </a:p>
        </p:txBody>
      </p:sp>
      <p:sp>
        <p:nvSpPr>
          <p:cNvPr id="3" name="Content Placeholder 2"/>
          <p:cNvSpPr>
            <a:spLocks noGrp="1"/>
          </p:cNvSpPr>
          <p:nvPr>
            <p:ph idx="1"/>
          </p:nvPr>
        </p:nvSpPr>
        <p:spPr/>
        <p:txBody>
          <a:bodyPr/>
          <a:lstStyle/>
          <a:p>
            <a:r>
              <a:rPr lang="en-US" dirty="0" smtClean="0"/>
              <a:t>Make sure Simple data writer Listener is added to get the final report</a:t>
            </a:r>
            <a:endParaRPr lang="en-US" dirty="0"/>
          </a:p>
        </p:txBody>
      </p:sp>
      <p:pic>
        <p:nvPicPr>
          <p:cNvPr id="1354754" name="Picture 2"/>
          <p:cNvPicPr>
            <a:picLocks noChangeAspect="1" noChangeArrowheads="1"/>
          </p:cNvPicPr>
          <p:nvPr/>
        </p:nvPicPr>
        <p:blipFill>
          <a:blip r:embed="rId2"/>
          <a:srcRect/>
          <a:stretch>
            <a:fillRect/>
          </a:stretch>
        </p:blipFill>
        <p:spPr bwMode="auto">
          <a:xfrm>
            <a:off x="1064526" y="2720596"/>
            <a:ext cx="9897328" cy="3456815"/>
          </a:xfrm>
          <a:prstGeom prst="rect">
            <a:avLst/>
          </a:prstGeom>
          <a:noFill/>
          <a:ln w="9525">
            <a:noFill/>
            <a:miter lim="800000"/>
            <a:headEnd/>
            <a:tailEnd/>
          </a:ln>
          <a:effec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 Results	</a:t>
            </a:r>
            <a:endParaRPr lang="en-US" dirty="0"/>
          </a:p>
        </p:txBody>
      </p:sp>
      <p:sp>
        <p:nvSpPr>
          <p:cNvPr id="3" name="Content Placeholder 2"/>
          <p:cNvSpPr>
            <a:spLocks noGrp="1"/>
          </p:cNvSpPr>
          <p:nvPr>
            <p:ph idx="1"/>
          </p:nvPr>
        </p:nvSpPr>
        <p:spPr/>
        <p:txBody>
          <a:bodyPr/>
          <a:lstStyle/>
          <a:p>
            <a:r>
              <a:rPr lang="en-US" dirty="0" smtClean="0"/>
              <a:t>For creating a report for Load Test, Some changes needs to be done in </a:t>
            </a:r>
            <a:r>
              <a:rPr lang="en-US" dirty="0" err="1" smtClean="0"/>
              <a:t>user.properties</a:t>
            </a:r>
            <a:r>
              <a:rPr lang="en-US" dirty="0" smtClean="0"/>
              <a:t> file (GUI and also non-</a:t>
            </a:r>
            <a:r>
              <a:rPr lang="en-US" dirty="0" err="1" smtClean="0"/>
              <a:t>GUIExecution</a:t>
            </a:r>
            <a:r>
              <a:rPr lang="en-US" dirty="0" smtClean="0"/>
              <a:t>)</a:t>
            </a:r>
          </a:p>
          <a:p>
            <a:r>
              <a:rPr lang="en-US" dirty="0" smtClean="0"/>
              <a:t>In real world Non-GUI mode execution is preferred as it consumes less resources.</a:t>
            </a:r>
          </a:p>
          <a:p>
            <a:endParaRPr lang="en-US" dirty="0" smtClean="0"/>
          </a:p>
        </p:txBody>
      </p:sp>
      <p:graphicFrame>
        <p:nvGraphicFramePr>
          <p:cNvPr id="4" name="Object 3"/>
          <p:cNvGraphicFramePr>
            <a:graphicFrameLocks noChangeAspect="1"/>
          </p:cNvGraphicFramePr>
          <p:nvPr/>
        </p:nvGraphicFramePr>
        <p:xfrm>
          <a:off x="2690883" y="4229005"/>
          <a:ext cx="914400" cy="771525"/>
        </p:xfrm>
        <a:graphic>
          <a:graphicData uri="http://schemas.openxmlformats.org/presentationml/2006/ole">
            <mc:AlternateContent xmlns:mc="http://schemas.openxmlformats.org/markup-compatibility/2006">
              <mc:Choice xmlns:v="urn:schemas-microsoft-com:vml" Requires="v">
                <p:oleObj spid="_x0000_s1306627" name="Packager Shell Object" showAsIcon="1" r:id="rId3" imgW="914400" imgH="771480" progId="Package">
                  <p:embed/>
                </p:oleObj>
              </mc:Choice>
              <mc:Fallback>
                <p:oleObj name="Packager Shell Object" showAsIcon="1" r:id="rId3" imgW="914400" imgH="771480" progId="Package">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0883" y="4229005"/>
                        <a:ext cx="914400"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 Results	</a:t>
            </a:r>
            <a:endParaRPr lang="en-US" dirty="0"/>
          </a:p>
        </p:txBody>
      </p:sp>
      <p:sp>
        <p:nvSpPr>
          <p:cNvPr id="3" name="Content Placeholder 2"/>
          <p:cNvSpPr>
            <a:spLocks noGrp="1"/>
          </p:cNvSpPr>
          <p:nvPr>
            <p:ph idx="1"/>
          </p:nvPr>
        </p:nvSpPr>
        <p:spPr>
          <a:xfrm>
            <a:off x="705134" y="1286307"/>
            <a:ext cx="10972800" cy="4525963"/>
          </a:xfrm>
        </p:spPr>
        <p:txBody>
          <a:bodyPr/>
          <a:lstStyle/>
          <a:p>
            <a:r>
              <a:rPr lang="en-US" dirty="0" smtClean="0"/>
              <a:t>Add simple data writer listener</a:t>
            </a:r>
          </a:p>
          <a:p>
            <a:r>
              <a:rPr lang="en-US" dirty="0" smtClean="0"/>
              <a:t>Make following changes</a:t>
            </a:r>
          </a:p>
          <a:p>
            <a:endParaRPr lang="en-US" dirty="0" smtClean="0"/>
          </a:p>
          <a:p>
            <a:endParaRPr lang="en-US" dirty="0" smtClean="0"/>
          </a:p>
        </p:txBody>
      </p:sp>
      <p:pic>
        <p:nvPicPr>
          <p:cNvPr id="1356804" name="Picture 4"/>
          <p:cNvPicPr>
            <a:picLocks noChangeAspect="1" noChangeArrowheads="1"/>
          </p:cNvPicPr>
          <p:nvPr/>
        </p:nvPicPr>
        <p:blipFill>
          <a:blip r:embed="rId2"/>
          <a:srcRect/>
          <a:stretch>
            <a:fillRect/>
          </a:stretch>
        </p:blipFill>
        <p:spPr bwMode="auto">
          <a:xfrm>
            <a:off x="5813946" y="2210939"/>
            <a:ext cx="5099785" cy="3732046"/>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05601" name="Picture 1"/>
          <p:cNvPicPr>
            <a:picLocks noGrp="1" noChangeAspect="1" noChangeArrowheads="1"/>
          </p:cNvPicPr>
          <p:nvPr>
            <p:ph idx="1"/>
          </p:nvPr>
        </p:nvPicPr>
        <p:blipFill>
          <a:blip r:embed="rId2"/>
          <a:srcRect/>
          <a:stretch>
            <a:fillRect/>
          </a:stretch>
        </p:blipFill>
        <p:spPr bwMode="auto">
          <a:xfrm>
            <a:off x="3283868" y="1600200"/>
            <a:ext cx="5624263" cy="4525963"/>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2436" name="Picture 4"/>
          <p:cNvPicPr>
            <a:picLocks noChangeAspect="1" noChangeArrowheads="1"/>
          </p:cNvPicPr>
          <p:nvPr/>
        </p:nvPicPr>
        <p:blipFill>
          <a:blip r:embed="rId2"/>
          <a:srcRect/>
          <a:stretch>
            <a:fillRect/>
          </a:stretch>
        </p:blipFill>
        <p:spPr bwMode="auto">
          <a:xfrm>
            <a:off x="1836904" y="1395983"/>
            <a:ext cx="9113150" cy="5098103"/>
          </a:xfrm>
          <a:prstGeom prst="rect">
            <a:avLst/>
          </a:prstGeom>
          <a:noFill/>
          <a:ln w="9525">
            <a:noFill/>
            <a:miter lim="800000"/>
            <a:headEnd/>
            <a:tailEnd/>
          </a:ln>
          <a:effectLst/>
        </p:spPr>
      </p:pic>
      <p:sp>
        <p:nvSpPr>
          <p:cNvPr id="4" name="Title 1"/>
          <p:cNvSpPr txBox="1">
            <a:spLocks/>
          </p:cNvSpPr>
          <p:nvPr/>
        </p:nvSpPr>
        <p:spPr>
          <a:xfrm>
            <a:off x="0" y="0"/>
            <a:ext cx="12192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Recording Issues</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57826" name="Picture 2"/>
          <p:cNvPicPr>
            <a:picLocks noGrp="1" noChangeAspect="1" noChangeArrowheads="1"/>
          </p:cNvPicPr>
          <p:nvPr>
            <p:ph idx="1"/>
          </p:nvPr>
        </p:nvPicPr>
        <p:blipFill>
          <a:blip r:embed="rId2"/>
          <a:srcRect/>
          <a:stretch>
            <a:fillRect/>
          </a:stretch>
        </p:blipFill>
        <p:spPr bwMode="auto">
          <a:xfrm>
            <a:off x="3078691" y="1600200"/>
            <a:ext cx="6034617" cy="4525963"/>
          </a:xfrm>
          <a:prstGeom prst="rect">
            <a:avLst/>
          </a:prstGeom>
          <a:noFill/>
          <a:ln w="9525">
            <a:noFill/>
            <a:miter lim="800000"/>
            <a:headEnd/>
            <a:tailEnd/>
          </a:ln>
          <a:effec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Jmeter</a:t>
            </a:r>
            <a:r>
              <a:rPr lang="en-US" dirty="0" smtClean="0"/>
              <a:t> –g C:\Users\sree\Desktop\Jmeter_Scripts\DashboardReport.csv -o C:\Users\sree\Desktop\Jmeter_Scripts\DashboardReport</a:t>
            </a:r>
          </a:p>
          <a:p>
            <a:endParaRPr lang="en-US" dirty="0" smtClean="0"/>
          </a:p>
          <a:p>
            <a:r>
              <a:rPr lang="en-US" dirty="0" smtClean="0"/>
              <a:t>Command to generate the graphs.</a:t>
            </a:r>
          </a:p>
          <a:p>
            <a:r>
              <a:rPr lang="en-US" dirty="0" smtClean="0"/>
              <a:t>Graphs can be generated via the file created by simple data writer listener</a:t>
            </a:r>
            <a:endParaRPr 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smtClean="0"/>
              <a:t>Jmeter Latency &amp; Sample Time</a:t>
            </a:r>
            <a:endParaRPr lang="en-US" dirty="0"/>
          </a:p>
        </p:txBody>
      </p:sp>
      <p:sp>
        <p:nvSpPr>
          <p:cNvPr id="3" name="Content Placeholder 2"/>
          <p:cNvSpPr>
            <a:spLocks noGrp="1"/>
          </p:cNvSpPr>
          <p:nvPr>
            <p:ph idx="1"/>
          </p:nvPr>
        </p:nvSpPr>
        <p:spPr/>
        <p:txBody>
          <a:bodyPr/>
          <a:lstStyle/>
          <a:p>
            <a:r>
              <a:rPr lang="en-US" dirty="0" smtClean="0">
                <a:hlinkClick r:id="rId2"/>
              </a:rPr>
              <a:t>https://performancetestersdiary.wordpress.com/2013/01/30/jmeter-latency-sample-time-and-302s/</a:t>
            </a:r>
            <a:endParaRPr lang="en-US"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1"/>
          <p:cNvGrpSpPr/>
          <p:nvPr/>
        </p:nvGrpSpPr>
        <p:grpSpPr>
          <a:xfrm>
            <a:off x="508003" y="1752600"/>
            <a:ext cx="2705100" cy="2121932"/>
            <a:chOff x="381000" y="1752600"/>
            <a:chExt cx="2028825" cy="2121932"/>
          </a:xfrm>
        </p:grpSpPr>
        <p:pic>
          <p:nvPicPr>
            <p:cNvPr id="5" name="Picture 2" descr="C:\Users\sree\Desktop\ppts server\computer.png"/>
            <p:cNvPicPr>
              <a:picLocks noChangeAspect="1" noChangeArrowheads="1"/>
            </p:cNvPicPr>
            <p:nvPr/>
          </p:nvPicPr>
          <p:blipFill>
            <a:blip r:embed="rId2"/>
            <a:srcRect/>
            <a:stretch>
              <a:fillRect/>
            </a:stretch>
          </p:blipFill>
          <p:spPr bwMode="auto">
            <a:xfrm>
              <a:off x="381000" y="1752600"/>
              <a:ext cx="2028825" cy="1343025"/>
            </a:xfrm>
            <a:prstGeom prst="rect">
              <a:avLst/>
            </a:prstGeom>
            <a:noFill/>
          </p:spPr>
        </p:pic>
        <p:sp>
          <p:nvSpPr>
            <p:cNvPr id="9" name="Rectangle 8"/>
            <p:cNvSpPr/>
            <p:nvPr/>
          </p:nvSpPr>
          <p:spPr>
            <a:xfrm>
              <a:off x="990600" y="3505200"/>
              <a:ext cx="551690" cy="369332"/>
            </a:xfrm>
            <a:prstGeom prst="rect">
              <a:avLst/>
            </a:prstGeom>
          </p:spPr>
          <p:txBody>
            <a:bodyPr wrap="none">
              <a:spAutoFit/>
            </a:bodyPr>
            <a:lstStyle/>
            <a:p>
              <a:r>
                <a:rPr lang="en-US" b="1" dirty="0" smtClean="0"/>
                <a:t>Client</a:t>
              </a:r>
              <a:endParaRPr lang="en-US" b="1" dirty="0"/>
            </a:p>
          </p:txBody>
        </p:sp>
      </p:grpSp>
      <p:grpSp>
        <p:nvGrpSpPr>
          <p:cNvPr id="28" name="Group 27"/>
          <p:cNvGrpSpPr/>
          <p:nvPr/>
        </p:nvGrpSpPr>
        <p:grpSpPr>
          <a:xfrm>
            <a:off x="6038193" y="977462"/>
            <a:ext cx="4083269" cy="3972910"/>
            <a:chOff x="6684579" y="851338"/>
            <a:chExt cx="4083269" cy="3972910"/>
          </a:xfrm>
        </p:grpSpPr>
        <p:sp>
          <p:nvSpPr>
            <p:cNvPr id="27" name="Rectangle 26"/>
            <p:cNvSpPr/>
            <p:nvPr/>
          </p:nvSpPr>
          <p:spPr>
            <a:xfrm>
              <a:off x="6684579" y="851338"/>
              <a:ext cx="4083269" cy="397291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3" name="Group 19"/>
            <p:cNvGrpSpPr/>
            <p:nvPr/>
          </p:nvGrpSpPr>
          <p:grpSpPr>
            <a:xfrm>
              <a:off x="7148792" y="1463565"/>
              <a:ext cx="1729704" cy="2332139"/>
              <a:chOff x="4060935" y="1447800"/>
              <a:chExt cx="1297278" cy="2332139"/>
            </a:xfrm>
          </p:grpSpPr>
          <p:pic>
            <p:nvPicPr>
              <p:cNvPr id="8" name="Picture 3" descr="C:\Users\sree\Desktop\server.png"/>
              <p:cNvPicPr>
                <a:picLocks noChangeAspect="1" noChangeArrowheads="1"/>
              </p:cNvPicPr>
              <p:nvPr/>
            </p:nvPicPr>
            <p:blipFill>
              <a:blip r:embed="rId3"/>
              <a:srcRect/>
              <a:stretch>
                <a:fillRect/>
              </a:stretch>
            </p:blipFill>
            <p:spPr bwMode="auto">
              <a:xfrm>
                <a:off x="4267200" y="1447800"/>
                <a:ext cx="761998" cy="1910682"/>
              </a:xfrm>
              <a:prstGeom prst="rect">
                <a:avLst/>
              </a:prstGeom>
              <a:noFill/>
            </p:spPr>
          </p:pic>
          <p:sp>
            <p:nvSpPr>
              <p:cNvPr id="10" name="Rectangle 9"/>
              <p:cNvSpPr/>
              <p:nvPr/>
            </p:nvSpPr>
            <p:spPr>
              <a:xfrm>
                <a:off x="4060935" y="3410607"/>
                <a:ext cx="1297278" cy="369332"/>
              </a:xfrm>
              <a:prstGeom prst="rect">
                <a:avLst/>
              </a:prstGeom>
            </p:spPr>
            <p:txBody>
              <a:bodyPr wrap="none">
                <a:spAutoFit/>
              </a:bodyPr>
              <a:lstStyle/>
              <a:p>
                <a:r>
                  <a:rPr lang="en-US" b="1" dirty="0" smtClean="0"/>
                  <a:t>Web App Server</a:t>
                </a:r>
                <a:endParaRPr lang="en-US" b="1" dirty="0"/>
              </a:p>
            </p:txBody>
          </p:sp>
        </p:grpSp>
        <p:grpSp>
          <p:nvGrpSpPr>
            <p:cNvPr id="4" name="Group 20"/>
            <p:cNvGrpSpPr/>
            <p:nvPr/>
          </p:nvGrpSpPr>
          <p:grpSpPr>
            <a:xfrm>
              <a:off x="9245600" y="1524000"/>
              <a:ext cx="1125565" cy="2274332"/>
              <a:chOff x="6934200" y="1524000"/>
              <a:chExt cx="844174" cy="2274332"/>
            </a:xfrm>
          </p:grpSpPr>
          <p:pic>
            <p:nvPicPr>
              <p:cNvPr id="7" name="Picture 3" descr="C:\Users\sree\Desktop\server.png"/>
              <p:cNvPicPr>
                <a:picLocks noChangeAspect="1" noChangeArrowheads="1"/>
              </p:cNvPicPr>
              <p:nvPr/>
            </p:nvPicPr>
            <p:blipFill>
              <a:blip r:embed="rId3"/>
              <a:srcRect/>
              <a:stretch>
                <a:fillRect/>
              </a:stretch>
            </p:blipFill>
            <p:spPr bwMode="auto">
              <a:xfrm>
                <a:off x="6934200" y="1524000"/>
                <a:ext cx="761998" cy="1910682"/>
              </a:xfrm>
              <a:prstGeom prst="rect">
                <a:avLst/>
              </a:prstGeom>
              <a:noFill/>
            </p:spPr>
          </p:pic>
          <p:sp>
            <p:nvSpPr>
              <p:cNvPr id="12" name="Rectangle 11"/>
              <p:cNvSpPr/>
              <p:nvPr/>
            </p:nvSpPr>
            <p:spPr>
              <a:xfrm>
                <a:off x="6934200" y="3429000"/>
                <a:ext cx="844174" cy="369332"/>
              </a:xfrm>
              <a:prstGeom prst="rect">
                <a:avLst/>
              </a:prstGeom>
            </p:spPr>
            <p:txBody>
              <a:bodyPr wrap="none">
                <a:spAutoFit/>
              </a:bodyPr>
              <a:lstStyle/>
              <a:p>
                <a:r>
                  <a:rPr lang="en-US" b="1" dirty="0" smtClean="0"/>
                  <a:t>DB Server</a:t>
                </a:r>
                <a:endParaRPr lang="en-US" b="1" dirty="0"/>
              </a:p>
            </p:txBody>
          </p:sp>
        </p:grpSp>
      </p:grpSp>
      <p:sp>
        <p:nvSpPr>
          <p:cNvPr id="11" name="Right Arrow 10"/>
          <p:cNvSpPr/>
          <p:nvPr/>
        </p:nvSpPr>
        <p:spPr>
          <a:xfrm>
            <a:off x="3753945" y="2138855"/>
            <a:ext cx="1930400" cy="228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ight Arrow 15"/>
          <p:cNvSpPr/>
          <p:nvPr/>
        </p:nvSpPr>
        <p:spPr>
          <a:xfrm rot="10800000">
            <a:off x="3738180" y="2777359"/>
            <a:ext cx="1930400" cy="228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TextBox 28"/>
          <p:cNvSpPr txBox="1"/>
          <p:nvPr/>
        </p:nvSpPr>
        <p:spPr>
          <a:xfrm>
            <a:off x="3972910" y="1560786"/>
            <a:ext cx="1481175" cy="369332"/>
          </a:xfrm>
          <a:prstGeom prst="rect">
            <a:avLst/>
          </a:prstGeom>
          <a:noFill/>
        </p:spPr>
        <p:txBody>
          <a:bodyPr wrap="none" rtlCol="0">
            <a:spAutoFit/>
          </a:bodyPr>
          <a:lstStyle/>
          <a:p>
            <a:r>
              <a:rPr lang="en-US" dirty="0" smtClean="0"/>
              <a:t>Pre-processor</a:t>
            </a:r>
            <a:endParaRPr lang="en-US" dirty="0"/>
          </a:p>
        </p:txBody>
      </p:sp>
      <p:sp>
        <p:nvSpPr>
          <p:cNvPr id="31" name="Rectangle 30"/>
          <p:cNvSpPr/>
          <p:nvPr/>
        </p:nvSpPr>
        <p:spPr>
          <a:xfrm>
            <a:off x="430924" y="5099071"/>
            <a:ext cx="10415752" cy="1200329"/>
          </a:xfrm>
          <a:prstGeom prst="rect">
            <a:avLst/>
          </a:prstGeom>
        </p:spPr>
        <p:txBody>
          <a:bodyPr wrap="square">
            <a:spAutoFit/>
          </a:bodyPr>
          <a:lstStyle/>
          <a:p>
            <a:r>
              <a:rPr lang="en-US" b="1" dirty="0" smtClean="0"/>
              <a:t>Pre-Processors</a:t>
            </a:r>
          </a:p>
          <a:p>
            <a:endParaRPr lang="en-US" dirty="0" smtClean="0"/>
          </a:p>
          <a:p>
            <a:r>
              <a:rPr lang="en-US" i="1" dirty="0" smtClean="0"/>
              <a:t>Pre-processors take the request and modify it (substitution, enhancement, dereferencing variables, etc.)</a:t>
            </a:r>
          </a:p>
          <a:p>
            <a:r>
              <a:rPr lang="en-US" dirty="0" smtClean="0"/>
              <a:t>before the sampler sends it to the server.</a:t>
            </a:r>
          </a:p>
        </p:txBody>
      </p:sp>
      <p:sp>
        <p:nvSpPr>
          <p:cNvPr id="32" name="TextBox 31"/>
          <p:cNvSpPr txBox="1"/>
          <p:nvPr/>
        </p:nvSpPr>
        <p:spPr>
          <a:xfrm>
            <a:off x="0" y="0"/>
            <a:ext cx="12192000" cy="646331"/>
          </a:xfrm>
          <a:prstGeom prst="rect">
            <a:avLst/>
          </a:prstGeom>
          <a:noFill/>
        </p:spPr>
        <p:txBody>
          <a:bodyPr wrap="square" rtlCol="0">
            <a:spAutoFit/>
          </a:bodyPr>
          <a:lstStyle/>
          <a:p>
            <a:pPr algn="ctr"/>
            <a:r>
              <a:rPr lang="en-US" sz="3600" b="1" dirty="0" smtClean="0"/>
              <a:t>Pre-Processor</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1"/>
          <p:cNvGrpSpPr/>
          <p:nvPr/>
        </p:nvGrpSpPr>
        <p:grpSpPr>
          <a:xfrm>
            <a:off x="508003" y="1752600"/>
            <a:ext cx="2705100" cy="2121932"/>
            <a:chOff x="381000" y="1752600"/>
            <a:chExt cx="2028825" cy="2121932"/>
          </a:xfrm>
        </p:grpSpPr>
        <p:pic>
          <p:nvPicPr>
            <p:cNvPr id="5" name="Picture 2" descr="C:\Users\sree\Desktop\ppts server\computer.png"/>
            <p:cNvPicPr>
              <a:picLocks noChangeAspect="1" noChangeArrowheads="1"/>
            </p:cNvPicPr>
            <p:nvPr/>
          </p:nvPicPr>
          <p:blipFill>
            <a:blip r:embed="rId2"/>
            <a:srcRect/>
            <a:stretch>
              <a:fillRect/>
            </a:stretch>
          </p:blipFill>
          <p:spPr bwMode="auto">
            <a:xfrm>
              <a:off x="381000" y="1752600"/>
              <a:ext cx="2028825" cy="1343025"/>
            </a:xfrm>
            <a:prstGeom prst="rect">
              <a:avLst/>
            </a:prstGeom>
            <a:noFill/>
          </p:spPr>
        </p:pic>
        <p:sp>
          <p:nvSpPr>
            <p:cNvPr id="9" name="Rectangle 8"/>
            <p:cNvSpPr/>
            <p:nvPr/>
          </p:nvSpPr>
          <p:spPr>
            <a:xfrm>
              <a:off x="990600" y="3505200"/>
              <a:ext cx="551690" cy="369332"/>
            </a:xfrm>
            <a:prstGeom prst="rect">
              <a:avLst/>
            </a:prstGeom>
          </p:spPr>
          <p:txBody>
            <a:bodyPr wrap="none">
              <a:spAutoFit/>
            </a:bodyPr>
            <a:lstStyle/>
            <a:p>
              <a:r>
                <a:rPr lang="en-US" b="1" dirty="0" smtClean="0"/>
                <a:t>Client</a:t>
              </a:r>
              <a:endParaRPr lang="en-US" b="1" dirty="0"/>
            </a:p>
          </p:txBody>
        </p:sp>
      </p:grpSp>
      <p:grpSp>
        <p:nvGrpSpPr>
          <p:cNvPr id="3" name="Group 27"/>
          <p:cNvGrpSpPr/>
          <p:nvPr/>
        </p:nvGrpSpPr>
        <p:grpSpPr>
          <a:xfrm>
            <a:off x="6038193" y="977462"/>
            <a:ext cx="4083269" cy="3972910"/>
            <a:chOff x="6684579" y="851338"/>
            <a:chExt cx="4083269" cy="3972910"/>
          </a:xfrm>
        </p:grpSpPr>
        <p:sp>
          <p:nvSpPr>
            <p:cNvPr id="27" name="Rectangle 26"/>
            <p:cNvSpPr/>
            <p:nvPr/>
          </p:nvSpPr>
          <p:spPr>
            <a:xfrm>
              <a:off x="6684579" y="851338"/>
              <a:ext cx="4083269" cy="397291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4" name="Group 19"/>
            <p:cNvGrpSpPr/>
            <p:nvPr/>
          </p:nvGrpSpPr>
          <p:grpSpPr>
            <a:xfrm>
              <a:off x="7148792" y="1463565"/>
              <a:ext cx="1729704" cy="2332139"/>
              <a:chOff x="4060935" y="1447800"/>
              <a:chExt cx="1297278" cy="2332139"/>
            </a:xfrm>
          </p:grpSpPr>
          <p:pic>
            <p:nvPicPr>
              <p:cNvPr id="8" name="Picture 3" descr="C:\Users\sree\Desktop\server.png"/>
              <p:cNvPicPr>
                <a:picLocks noChangeAspect="1" noChangeArrowheads="1"/>
              </p:cNvPicPr>
              <p:nvPr/>
            </p:nvPicPr>
            <p:blipFill>
              <a:blip r:embed="rId3"/>
              <a:srcRect/>
              <a:stretch>
                <a:fillRect/>
              </a:stretch>
            </p:blipFill>
            <p:spPr bwMode="auto">
              <a:xfrm>
                <a:off x="4267200" y="1447800"/>
                <a:ext cx="761998" cy="1910682"/>
              </a:xfrm>
              <a:prstGeom prst="rect">
                <a:avLst/>
              </a:prstGeom>
              <a:noFill/>
            </p:spPr>
          </p:pic>
          <p:sp>
            <p:nvSpPr>
              <p:cNvPr id="10" name="Rectangle 9"/>
              <p:cNvSpPr/>
              <p:nvPr/>
            </p:nvSpPr>
            <p:spPr>
              <a:xfrm>
                <a:off x="4060935" y="3410607"/>
                <a:ext cx="1297278" cy="369332"/>
              </a:xfrm>
              <a:prstGeom prst="rect">
                <a:avLst/>
              </a:prstGeom>
            </p:spPr>
            <p:txBody>
              <a:bodyPr wrap="none">
                <a:spAutoFit/>
              </a:bodyPr>
              <a:lstStyle/>
              <a:p>
                <a:r>
                  <a:rPr lang="en-US" b="1" dirty="0" smtClean="0"/>
                  <a:t>Web App Server</a:t>
                </a:r>
                <a:endParaRPr lang="en-US" b="1" dirty="0"/>
              </a:p>
            </p:txBody>
          </p:sp>
        </p:grpSp>
        <p:grpSp>
          <p:nvGrpSpPr>
            <p:cNvPr id="6" name="Group 20"/>
            <p:cNvGrpSpPr/>
            <p:nvPr/>
          </p:nvGrpSpPr>
          <p:grpSpPr>
            <a:xfrm>
              <a:off x="9245600" y="1524000"/>
              <a:ext cx="1125565" cy="2274332"/>
              <a:chOff x="6934200" y="1524000"/>
              <a:chExt cx="844174" cy="2274332"/>
            </a:xfrm>
          </p:grpSpPr>
          <p:pic>
            <p:nvPicPr>
              <p:cNvPr id="7" name="Picture 3" descr="C:\Users\sree\Desktop\server.png"/>
              <p:cNvPicPr>
                <a:picLocks noChangeAspect="1" noChangeArrowheads="1"/>
              </p:cNvPicPr>
              <p:nvPr/>
            </p:nvPicPr>
            <p:blipFill>
              <a:blip r:embed="rId3"/>
              <a:srcRect/>
              <a:stretch>
                <a:fillRect/>
              </a:stretch>
            </p:blipFill>
            <p:spPr bwMode="auto">
              <a:xfrm>
                <a:off x="6934200" y="1524000"/>
                <a:ext cx="761998" cy="1910682"/>
              </a:xfrm>
              <a:prstGeom prst="rect">
                <a:avLst/>
              </a:prstGeom>
              <a:noFill/>
            </p:spPr>
          </p:pic>
          <p:sp>
            <p:nvSpPr>
              <p:cNvPr id="12" name="Rectangle 11"/>
              <p:cNvSpPr/>
              <p:nvPr/>
            </p:nvSpPr>
            <p:spPr>
              <a:xfrm>
                <a:off x="6934200" y="3429000"/>
                <a:ext cx="844174" cy="369332"/>
              </a:xfrm>
              <a:prstGeom prst="rect">
                <a:avLst/>
              </a:prstGeom>
            </p:spPr>
            <p:txBody>
              <a:bodyPr wrap="none">
                <a:spAutoFit/>
              </a:bodyPr>
              <a:lstStyle/>
              <a:p>
                <a:r>
                  <a:rPr lang="en-US" b="1" dirty="0" smtClean="0"/>
                  <a:t>DB Server</a:t>
                </a:r>
                <a:endParaRPr lang="en-US" b="1" dirty="0"/>
              </a:p>
            </p:txBody>
          </p:sp>
        </p:grpSp>
      </p:grpSp>
      <p:sp>
        <p:nvSpPr>
          <p:cNvPr id="11" name="Right Arrow 10"/>
          <p:cNvSpPr/>
          <p:nvPr/>
        </p:nvSpPr>
        <p:spPr>
          <a:xfrm>
            <a:off x="3753945" y="2138855"/>
            <a:ext cx="1930400" cy="228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ight Arrow 15"/>
          <p:cNvSpPr/>
          <p:nvPr/>
        </p:nvSpPr>
        <p:spPr>
          <a:xfrm rot="10800000">
            <a:off x="3738180" y="2777359"/>
            <a:ext cx="1930400" cy="228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TextBox 29"/>
          <p:cNvSpPr txBox="1"/>
          <p:nvPr/>
        </p:nvSpPr>
        <p:spPr>
          <a:xfrm>
            <a:off x="4030717" y="3179379"/>
            <a:ext cx="1569982" cy="369332"/>
          </a:xfrm>
          <a:prstGeom prst="rect">
            <a:avLst/>
          </a:prstGeom>
          <a:noFill/>
        </p:spPr>
        <p:txBody>
          <a:bodyPr wrap="none" rtlCol="0">
            <a:spAutoFit/>
          </a:bodyPr>
          <a:lstStyle/>
          <a:p>
            <a:r>
              <a:rPr lang="en-US" dirty="0" smtClean="0"/>
              <a:t>Post-processor</a:t>
            </a:r>
            <a:endParaRPr lang="en-US" dirty="0"/>
          </a:p>
        </p:txBody>
      </p:sp>
      <p:sp>
        <p:nvSpPr>
          <p:cNvPr id="17" name="Rectangle 16"/>
          <p:cNvSpPr/>
          <p:nvPr/>
        </p:nvSpPr>
        <p:spPr>
          <a:xfrm>
            <a:off x="509751" y="5114836"/>
            <a:ext cx="11330152" cy="1200329"/>
          </a:xfrm>
          <a:prstGeom prst="rect">
            <a:avLst/>
          </a:prstGeom>
        </p:spPr>
        <p:txBody>
          <a:bodyPr wrap="square">
            <a:spAutoFit/>
          </a:bodyPr>
          <a:lstStyle/>
          <a:p>
            <a:r>
              <a:rPr lang="en-US" b="1" dirty="0" smtClean="0"/>
              <a:t>Post-Processors</a:t>
            </a:r>
          </a:p>
          <a:p>
            <a:endParaRPr lang="en-US" b="1" dirty="0" smtClean="0"/>
          </a:p>
          <a:p>
            <a:r>
              <a:rPr lang="en-US" i="1" dirty="0" smtClean="0"/>
              <a:t>Post-processors process the response from the server. They are used to process the server response and</a:t>
            </a:r>
          </a:p>
          <a:p>
            <a:r>
              <a:rPr lang="en-US" dirty="0" smtClean="0"/>
              <a:t>modify the component settings or to update variables</a:t>
            </a:r>
            <a:endParaRPr lang="en-US" dirty="0"/>
          </a:p>
        </p:txBody>
      </p:sp>
      <p:sp>
        <p:nvSpPr>
          <p:cNvPr id="18" name="TextBox 17"/>
          <p:cNvSpPr txBox="1"/>
          <p:nvPr/>
        </p:nvSpPr>
        <p:spPr>
          <a:xfrm>
            <a:off x="0" y="0"/>
            <a:ext cx="12192000" cy="646331"/>
          </a:xfrm>
          <a:prstGeom prst="rect">
            <a:avLst/>
          </a:prstGeom>
          <a:noFill/>
        </p:spPr>
        <p:txBody>
          <a:bodyPr wrap="square" rtlCol="0">
            <a:spAutoFit/>
          </a:bodyPr>
          <a:lstStyle/>
          <a:p>
            <a:pPr algn="ctr"/>
            <a:r>
              <a:rPr lang="en-US" sz="3600" b="1" dirty="0" smtClean="0"/>
              <a:t>Post-Processor</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8818" name="Picture 2"/>
          <p:cNvPicPr>
            <a:picLocks noChangeAspect="1" noChangeArrowheads="1"/>
          </p:cNvPicPr>
          <p:nvPr/>
        </p:nvPicPr>
        <p:blipFill>
          <a:blip r:embed="rId2"/>
          <a:srcRect/>
          <a:stretch>
            <a:fillRect/>
          </a:stretch>
        </p:blipFill>
        <p:spPr bwMode="auto">
          <a:xfrm>
            <a:off x="4237147" y="2125881"/>
            <a:ext cx="3705225" cy="4505325"/>
          </a:xfrm>
          <a:prstGeom prst="rect">
            <a:avLst/>
          </a:prstGeom>
          <a:noFill/>
          <a:ln w="9525">
            <a:noFill/>
            <a:miter lim="800000"/>
            <a:headEnd/>
            <a:tailEnd/>
          </a:ln>
          <a:effectLst/>
        </p:spPr>
      </p:pic>
      <p:sp>
        <p:nvSpPr>
          <p:cNvPr id="3" name="TextBox 2"/>
          <p:cNvSpPr txBox="1"/>
          <p:nvPr/>
        </p:nvSpPr>
        <p:spPr>
          <a:xfrm>
            <a:off x="0" y="993227"/>
            <a:ext cx="12192000" cy="646331"/>
          </a:xfrm>
          <a:prstGeom prst="rect">
            <a:avLst/>
          </a:prstGeom>
          <a:noFill/>
        </p:spPr>
        <p:txBody>
          <a:bodyPr wrap="square" rtlCol="0">
            <a:spAutoFit/>
          </a:bodyPr>
          <a:lstStyle/>
          <a:p>
            <a:pPr algn="ctr"/>
            <a:r>
              <a:rPr lang="en-US" dirty="0" smtClean="0"/>
              <a:t>a + b * c</a:t>
            </a:r>
          </a:p>
          <a:p>
            <a:pPr algn="ctr"/>
            <a:r>
              <a:rPr lang="en-US" dirty="0" smtClean="0"/>
              <a:t>b*c  is evaluated first and then the addition operation</a:t>
            </a:r>
            <a:endParaRPr lang="en-US" dirty="0"/>
          </a:p>
        </p:txBody>
      </p:sp>
      <p:sp>
        <p:nvSpPr>
          <p:cNvPr id="4" name="Rectangle 3"/>
          <p:cNvSpPr/>
          <p:nvPr/>
        </p:nvSpPr>
        <p:spPr>
          <a:xfrm>
            <a:off x="0" y="0"/>
            <a:ext cx="12192000" cy="646331"/>
          </a:xfrm>
          <a:prstGeom prst="rect">
            <a:avLst/>
          </a:prstGeom>
        </p:spPr>
        <p:txBody>
          <a:bodyPr wrap="square">
            <a:spAutoFit/>
          </a:bodyPr>
          <a:lstStyle/>
          <a:p>
            <a:pPr algn="ctr"/>
            <a:r>
              <a:rPr lang="en-US" sz="3600" b="1" dirty="0" smtClean="0"/>
              <a:t>Order of Component Execution / Hierarchy</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46331"/>
          </a:xfrm>
          <a:prstGeom prst="rect">
            <a:avLst/>
          </a:prstGeom>
        </p:spPr>
        <p:txBody>
          <a:bodyPr wrap="square">
            <a:spAutoFit/>
          </a:bodyPr>
          <a:lstStyle/>
          <a:p>
            <a:pPr algn="ctr"/>
            <a:r>
              <a:rPr lang="en-US" sz="3600" b="1" dirty="0" smtClean="0"/>
              <a:t>Order of Component Execution</a:t>
            </a:r>
          </a:p>
        </p:txBody>
      </p:sp>
      <p:pic>
        <p:nvPicPr>
          <p:cNvPr id="1059842" name="Picture 2"/>
          <p:cNvPicPr>
            <a:picLocks noChangeAspect="1" noChangeArrowheads="1"/>
          </p:cNvPicPr>
          <p:nvPr/>
        </p:nvPicPr>
        <p:blipFill>
          <a:blip r:embed="rId2"/>
          <a:srcRect/>
          <a:stretch>
            <a:fillRect/>
          </a:stretch>
        </p:blipFill>
        <p:spPr bwMode="auto">
          <a:xfrm>
            <a:off x="1193909" y="1486555"/>
            <a:ext cx="4218396" cy="3479581"/>
          </a:xfrm>
          <a:prstGeom prst="rect">
            <a:avLst/>
          </a:prstGeom>
          <a:noFill/>
          <a:ln w="9525">
            <a:noFill/>
            <a:miter lim="800000"/>
            <a:headEnd/>
            <a:tailEnd/>
          </a:ln>
          <a:effectLst/>
        </p:spPr>
      </p:pic>
      <p:sp>
        <p:nvSpPr>
          <p:cNvPr id="6" name="Rectangle 5"/>
          <p:cNvSpPr/>
          <p:nvPr/>
        </p:nvSpPr>
        <p:spPr>
          <a:xfrm>
            <a:off x="6406055" y="1702897"/>
            <a:ext cx="4740165" cy="3416320"/>
          </a:xfrm>
          <a:prstGeom prst="rect">
            <a:avLst/>
          </a:prstGeom>
        </p:spPr>
        <p:txBody>
          <a:bodyPr wrap="square">
            <a:spAutoFit/>
          </a:bodyPr>
          <a:lstStyle/>
          <a:p>
            <a:r>
              <a:rPr lang="en-US" dirty="0" smtClean="0"/>
              <a:t>For the given </a:t>
            </a:r>
            <a:r>
              <a:rPr lang="en-US" i="1" dirty="0" smtClean="0"/>
              <a:t>test plan, the execution order will be:</a:t>
            </a:r>
          </a:p>
          <a:p>
            <a:endParaRPr lang="en-US" i="1" dirty="0" smtClean="0"/>
          </a:p>
          <a:p>
            <a:r>
              <a:rPr lang="en-US" dirty="0" smtClean="0"/>
              <a:t>1. </a:t>
            </a:r>
            <a:r>
              <a:rPr lang="en-US" i="1" dirty="0" err="1" smtClean="0"/>
              <a:t>BeanShell</a:t>
            </a:r>
            <a:r>
              <a:rPr lang="en-US" i="1" dirty="0" smtClean="0"/>
              <a:t> Pre-processor</a:t>
            </a:r>
          </a:p>
          <a:p>
            <a:r>
              <a:rPr lang="en-US" dirty="0" smtClean="0"/>
              <a:t>2. </a:t>
            </a:r>
            <a:r>
              <a:rPr lang="en-US" i="1" dirty="0" smtClean="0"/>
              <a:t>Constant Timer</a:t>
            </a:r>
          </a:p>
          <a:p>
            <a:r>
              <a:rPr lang="en-US" dirty="0" smtClean="0"/>
              <a:t>3. </a:t>
            </a:r>
            <a:r>
              <a:rPr lang="en-US" i="1" dirty="0" smtClean="0"/>
              <a:t>Constant Throughput Timer</a:t>
            </a:r>
          </a:p>
          <a:p>
            <a:r>
              <a:rPr lang="en-US" dirty="0" smtClean="0"/>
              <a:t>4. </a:t>
            </a:r>
            <a:r>
              <a:rPr lang="en-US" i="1" dirty="0" smtClean="0"/>
              <a:t>Transaction Controller</a:t>
            </a:r>
          </a:p>
          <a:p>
            <a:r>
              <a:rPr lang="en-US" dirty="0" smtClean="0"/>
              <a:t>5. </a:t>
            </a:r>
            <a:r>
              <a:rPr lang="en-US" i="1" dirty="0" smtClean="0"/>
              <a:t>CSV Data Set </a:t>
            </a:r>
            <a:r>
              <a:rPr lang="en-US" i="1" dirty="0" err="1" smtClean="0"/>
              <a:t>Config</a:t>
            </a:r>
            <a:endParaRPr lang="en-US" i="1" dirty="0" smtClean="0"/>
          </a:p>
          <a:p>
            <a:r>
              <a:rPr lang="en-US" dirty="0" smtClean="0"/>
              <a:t>6. </a:t>
            </a:r>
            <a:r>
              <a:rPr lang="en-US" i="1" dirty="0" smtClean="0"/>
              <a:t>HTTP Request</a:t>
            </a:r>
          </a:p>
          <a:p>
            <a:r>
              <a:rPr lang="en-US" i="1" dirty="0" smtClean="0"/>
              <a:t>7.BSF Sampler</a:t>
            </a:r>
          </a:p>
          <a:p>
            <a:r>
              <a:rPr lang="en-US" dirty="0" smtClean="0"/>
              <a:t>8. </a:t>
            </a:r>
            <a:r>
              <a:rPr lang="en-US" i="1" dirty="0" err="1" smtClean="0"/>
              <a:t>BeanShell</a:t>
            </a:r>
            <a:r>
              <a:rPr lang="en-US" i="1" dirty="0" smtClean="0"/>
              <a:t> </a:t>
            </a:r>
            <a:r>
              <a:rPr lang="en-US" i="1" dirty="0" err="1" smtClean="0"/>
              <a:t>PostProcessor</a:t>
            </a:r>
            <a:endParaRPr lang="en-US" i="1" dirty="0" smtClean="0"/>
          </a:p>
          <a:p>
            <a:r>
              <a:rPr lang="en-US" dirty="0" smtClean="0"/>
              <a:t>9. </a:t>
            </a:r>
            <a:r>
              <a:rPr lang="en-US" i="1" dirty="0" smtClean="0"/>
              <a:t>Aggregate Report</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7554" name="Picture 2"/>
          <p:cNvPicPr>
            <a:picLocks noChangeAspect="1" noChangeArrowheads="1"/>
          </p:cNvPicPr>
          <p:nvPr/>
        </p:nvPicPr>
        <p:blipFill>
          <a:blip r:embed="rId2"/>
          <a:srcRect/>
          <a:stretch>
            <a:fillRect/>
          </a:stretch>
        </p:blipFill>
        <p:spPr bwMode="auto">
          <a:xfrm>
            <a:off x="1542197" y="1450465"/>
            <a:ext cx="9462448" cy="5099891"/>
          </a:xfrm>
          <a:prstGeom prst="rect">
            <a:avLst/>
          </a:prstGeom>
          <a:noFill/>
          <a:ln w="9525">
            <a:noFill/>
            <a:miter lim="800000"/>
            <a:headEnd/>
            <a:tailEnd/>
          </a:ln>
          <a:effectLst/>
        </p:spPr>
      </p:pic>
      <p:sp>
        <p:nvSpPr>
          <p:cNvPr id="4" name="Title 1"/>
          <p:cNvSpPr txBox="1">
            <a:spLocks/>
          </p:cNvSpPr>
          <p:nvPr/>
        </p:nvSpPr>
        <p:spPr>
          <a:xfrm>
            <a:off x="0" y="0"/>
            <a:ext cx="12192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Recording Issues</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43000"/>
          </a:xfrm>
        </p:spPr>
        <p:txBody>
          <a:bodyPr/>
          <a:lstStyle/>
          <a:p>
            <a:r>
              <a:rPr lang="en-US" dirty="0" smtClean="0"/>
              <a:t>Demo Application</a:t>
            </a:r>
            <a:endParaRPr lang="en-US" dirty="0"/>
          </a:p>
        </p:txBody>
      </p:sp>
      <p:sp>
        <p:nvSpPr>
          <p:cNvPr id="3" name="Content Placeholder 2"/>
          <p:cNvSpPr>
            <a:spLocks noGrp="1"/>
          </p:cNvSpPr>
          <p:nvPr>
            <p:ph idx="1"/>
          </p:nvPr>
        </p:nvSpPr>
        <p:spPr/>
        <p:txBody>
          <a:bodyPr/>
          <a:lstStyle/>
          <a:p>
            <a:r>
              <a:rPr lang="en-US" dirty="0" smtClean="0">
                <a:hlinkClick r:id="rId2"/>
              </a:rPr>
              <a:t>http://demo.kieker-monitoring.net/jpetstore/actions/Catalog.action</a:t>
            </a:r>
            <a:endParaRPr lang="en-US" dirty="0" smtClean="0"/>
          </a:p>
          <a:p>
            <a:endParaRPr lang="en-US" dirty="0" smtClean="0"/>
          </a:p>
          <a:p>
            <a:r>
              <a:rPr lang="en-US" dirty="0" smtClean="0"/>
              <a:t>A quick overview</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43000"/>
          </a:xfrm>
        </p:spPr>
        <p:txBody>
          <a:bodyPr/>
          <a:lstStyle/>
          <a:p>
            <a:r>
              <a:rPr lang="en-US" dirty="0" smtClean="0"/>
              <a:t>Demonstration of Recording</a:t>
            </a:r>
            <a:endParaRPr lang="en-US" dirty="0"/>
          </a:p>
        </p:txBody>
      </p:sp>
      <p:sp>
        <p:nvSpPr>
          <p:cNvPr id="3" name="Content Placeholder 2"/>
          <p:cNvSpPr>
            <a:spLocks noGrp="1"/>
          </p:cNvSpPr>
          <p:nvPr>
            <p:ph idx="1"/>
          </p:nvPr>
        </p:nvSpPr>
        <p:spPr/>
        <p:txBody>
          <a:bodyPr/>
          <a:lstStyle/>
          <a:p>
            <a:r>
              <a:rPr lang="en-US" dirty="0" smtClean="0"/>
              <a:t>Record directly in “HTTP(S) Test Script Recorder”.</a:t>
            </a:r>
          </a:p>
          <a:p>
            <a:r>
              <a:rPr lang="en-US" dirty="0" smtClean="0"/>
              <a:t>In “Recording controller”</a:t>
            </a:r>
          </a:p>
          <a:p>
            <a:r>
              <a:rPr lang="en-US" dirty="0" smtClean="0"/>
              <a:t>Advantage of doing it Recording controller</a:t>
            </a:r>
          </a:p>
          <a:p>
            <a:r>
              <a:rPr lang="en-US" dirty="0" smtClean="0"/>
              <a:t>Transfer the samplers to simple controller</a:t>
            </a:r>
          </a:p>
          <a:p>
            <a:r>
              <a:rPr lang="en-US" dirty="0" smtClean="0"/>
              <a:t>Directly recording in Simple recorder</a:t>
            </a:r>
            <a:endParaRPr lang="en-US" dirty="0"/>
          </a:p>
        </p:txBody>
      </p:sp>
      <p:pic>
        <p:nvPicPr>
          <p:cNvPr id="1132545" name="Picture 1"/>
          <p:cNvPicPr>
            <a:picLocks noChangeAspect="1" noChangeArrowheads="1"/>
          </p:cNvPicPr>
          <p:nvPr/>
        </p:nvPicPr>
        <p:blipFill>
          <a:blip r:embed="rId2"/>
          <a:srcRect/>
          <a:stretch>
            <a:fillRect/>
          </a:stretch>
        </p:blipFill>
        <p:spPr bwMode="auto">
          <a:xfrm>
            <a:off x="3217863" y="4464050"/>
            <a:ext cx="6848475" cy="209550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82" name="Picture 2"/>
          <p:cNvPicPr>
            <a:picLocks noChangeAspect="1" noChangeArrowheads="1"/>
          </p:cNvPicPr>
          <p:nvPr/>
        </p:nvPicPr>
        <p:blipFill>
          <a:blip r:embed="rId2"/>
          <a:srcRect/>
          <a:stretch>
            <a:fillRect/>
          </a:stretch>
        </p:blipFill>
        <p:spPr bwMode="auto">
          <a:xfrm>
            <a:off x="1442052" y="1367496"/>
            <a:ext cx="7185144" cy="5001773"/>
          </a:xfrm>
          <a:prstGeom prst="rect">
            <a:avLst/>
          </a:prstGeom>
          <a:noFill/>
          <a:ln w="9525">
            <a:noFill/>
            <a:miter lim="800000"/>
            <a:headEnd/>
            <a:tailEnd/>
          </a:ln>
          <a:effectLst/>
        </p:spPr>
      </p:pic>
      <p:sp>
        <p:nvSpPr>
          <p:cNvPr id="3" name="Title 2"/>
          <p:cNvSpPr txBox="1">
            <a:spLocks/>
          </p:cNvSpPr>
          <p:nvPr/>
        </p:nvSpPr>
        <p:spPr>
          <a:xfrm>
            <a:off x="0" y="236483"/>
            <a:ext cx="12192000" cy="58332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latin typeface="Calibri (Headings)"/>
              </a:rPr>
              <a:t>Understanding the resources associated with a request</a:t>
            </a:r>
            <a:endParaRPr lang="en-US" sz="2800" dirty="0">
              <a:latin typeface="Calibri (Headings)"/>
            </a:endParaRPr>
          </a:p>
        </p:txBody>
      </p:sp>
      <p:cxnSp>
        <p:nvCxnSpPr>
          <p:cNvPr id="5" name="Straight Arrow Connector 4"/>
          <p:cNvCxnSpPr/>
          <p:nvPr/>
        </p:nvCxnSpPr>
        <p:spPr>
          <a:xfrm rot="10800000">
            <a:off x="6102234" y="3750905"/>
            <a:ext cx="5075855" cy="5598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8653916" y="2239345"/>
            <a:ext cx="3538084" cy="369332"/>
          </a:xfrm>
          <a:prstGeom prst="rect">
            <a:avLst/>
          </a:prstGeom>
          <a:noFill/>
        </p:spPr>
        <p:txBody>
          <a:bodyPr wrap="none" rtlCol="0">
            <a:spAutoFit/>
          </a:bodyPr>
          <a:lstStyle/>
          <a:p>
            <a:r>
              <a:rPr lang="en-US" dirty="0" smtClean="0"/>
              <a:t>Use Developer Tools or HTTP Watch</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a:off x="2438963" y="2946651"/>
            <a:ext cx="15240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Left Bracket 5"/>
          <p:cNvSpPr/>
          <p:nvPr/>
        </p:nvSpPr>
        <p:spPr>
          <a:xfrm>
            <a:off x="4149835" y="1923393"/>
            <a:ext cx="203200" cy="205740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000066"/>
              </a:solidFill>
            </a:endParaRPr>
          </a:p>
        </p:txBody>
      </p:sp>
      <p:sp>
        <p:nvSpPr>
          <p:cNvPr id="19" name="TextBox 18"/>
          <p:cNvSpPr txBox="1"/>
          <p:nvPr/>
        </p:nvSpPr>
        <p:spPr>
          <a:xfrm>
            <a:off x="492235" y="1466193"/>
            <a:ext cx="4286110" cy="369332"/>
          </a:xfrm>
          <a:prstGeom prst="rect">
            <a:avLst/>
          </a:prstGeom>
          <a:noFill/>
        </p:spPr>
        <p:txBody>
          <a:bodyPr wrap="none" rtlCol="0">
            <a:spAutoFit/>
          </a:bodyPr>
          <a:lstStyle/>
          <a:p>
            <a:r>
              <a:rPr lang="en-US" dirty="0" smtClean="0"/>
              <a:t>http://127.0.0.1:1080/WebTours/index.htm</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457764" y="4552321"/>
            <a:ext cx="3048000" cy="1140691"/>
          </a:xfrm>
          <a:prstGeom prst="rect">
            <a:avLst/>
          </a:prstGeom>
          <a:noFill/>
          <a:ln w="9525">
            <a:noFill/>
            <a:miter lim="800000"/>
            <a:headEnd/>
            <a:tailEnd/>
          </a:ln>
          <a:effectLst/>
        </p:spPr>
      </p:pic>
      <p:sp>
        <p:nvSpPr>
          <p:cNvPr id="20" name="Left Bracket 19"/>
          <p:cNvSpPr/>
          <p:nvPr/>
        </p:nvSpPr>
        <p:spPr>
          <a:xfrm>
            <a:off x="3743476" y="4285654"/>
            <a:ext cx="61687" cy="1850571"/>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000066"/>
              </a:solidFill>
            </a:endParaRPr>
          </a:p>
        </p:txBody>
      </p:sp>
      <p:grpSp>
        <p:nvGrpSpPr>
          <p:cNvPr id="2" name="Group 28"/>
          <p:cNvGrpSpPr/>
          <p:nvPr/>
        </p:nvGrpSpPr>
        <p:grpSpPr>
          <a:xfrm>
            <a:off x="368917" y="2228193"/>
            <a:ext cx="2075443" cy="1730046"/>
            <a:chOff x="288509" y="1219200"/>
            <a:chExt cx="1556582" cy="1730046"/>
          </a:xfrm>
        </p:grpSpPr>
        <p:pic>
          <p:nvPicPr>
            <p:cNvPr id="1026" name="Picture 2" descr="C:\Users\sree\AppData\Local\Microsoft\Windows\Temporary Internet Files\Content.IE5\AJOX1W2F\computer001-rahmen[1].png"/>
            <p:cNvPicPr>
              <a:picLocks noChangeAspect="1" noChangeArrowheads="1"/>
            </p:cNvPicPr>
            <p:nvPr/>
          </p:nvPicPr>
          <p:blipFill>
            <a:blip r:embed="rId3"/>
            <a:stretch>
              <a:fillRect/>
            </a:stretch>
          </p:blipFill>
          <p:spPr bwMode="auto">
            <a:xfrm>
              <a:off x="288509" y="1219200"/>
              <a:ext cx="1556582" cy="1373886"/>
            </a:xfrm>
            <a:prstGeom prst="rect">
              <a:avLst/>
            </a:prstGeom>
            <a:noFill/>
          </p:spPr>
        </p:pic>
        <p:sp>
          <p:nvSpPr>
            <p:cNvPr id="28" name="TextBox 27"/>
            <p:cNvSpPr txBox="1"/>
            <p:nvPr/>
          </p:nvSpPr>
          <p:spPr>
            <a:xfrm>
              <a:off x="775607" y="2579914"/>
              <a:ext cx="551689" cy="369332"/>
            </a:xfrm>
            <a:prstGeom prst="rect">
              <a:avLst/>
            </a:prstGeom>
            <a:noFill/>
          </p:spPr>
          <p:txBody>
            <a:bodyPr wrap="none" rtlCol="0">
              <a:spAutoFit/>
            </a:bodyPr>
            <a:lstStyle/>
            <a:p>
              <a:r>
                <a:rPr lang="en-US" b="1" dirty="0" smtClean="0"/>
                <a:t>Client</a:t>
              </a:r>
              <a:endParaRPr lang="en-US" b="1" dirty="0"/>
            </a:p>
          </p:txBody>
        </p:sp>
      </p:grpSp>
      <p:grpSp>
        <p:nvGrpSpPr>
          <p:cNvPr id="3" name="Group 30"/>
          <p:cNvGrpSpPr/>
          <p:nvPr/>
        </p:nvGrpSpPr>
        <p:grpSpPr>
          <a:xfrm>
            <a:off x="8701519" y="2532993"/>
            <a:ext cx="2991500" cy="2045732"/>
            <a:chOff x="6172200" y="1752600"/>
            <a:chExt cx="2243625" cy="2045732"/>
          </a:xfrm>
        </p:grpSpPr>
        <p:pic>
          <p:nvPicPr>
            <p:cNvPr id="12" name="Picture 1"/>
            <p:cNvPicPr>
              <a:picLocks noChangeAspect="1" noChangeArrowheads="1"/>
            </p:cNvPicPr>
            <p:nvPr/>
          </p:nvPicPr>
          <p:blipFill>
            <a:blip r:embed="rId4"/>
            <a:srcRect l="59771" t="47478" r="9353" b="5045"/>
            <a:stretch>
              <a:fillRect/>
            </a:stretch>
          </p:blipFill>
          <p:spPr bwMode="auto">
            <a:xfrm>
              <a:off x="6172200" y="1752600"/>
              <a:ext cx="2243625" cy="1447800"/>
            </a:xfrm>
            <a:prstGeom prst="rect">
              <a:avLst/>
            </a:prstGeom>
            <a:noFill/>
            <a:ln w="9525">
              <a:noFill/>
              <a:miter lim="800000"/>
              <a:headEnd/>
              <a:tailEnd/>
            </a:ln>
            <a:effectLst/>
          </p:spPr>
        </p:pic>
        <p:sp>
          <p:nvSpPr>
            <p:cNvPr id="30" name="TextBox 29"/>
            <p:cNvSpPr txBox="1"/>
            <p:nvPr/>
          </p:nvSpPr>
          <p:spPr>
            <a:xfrm>
              <a:off x="7010400" y="3429000"/>
              <a:ext cx="597712" cy="369332"/>
            </a:xfrm>
            <a:prstGeom prst="rect">
              <a:avLst/>
            </a:prstGeom>
            <a:noFill/>
          </p:spPr>
          <p:txBody>
            <a:bodyPr wrap="none" rtlCol="0">
              <a:spAutoFit/>
            </a:bodyPr>
            <a:lstStyle/>
            <a:p>
              <a:r>
                <a:rPr lang="en-US" b="1" dirty="0" smtClean="0"/>
                <a:t>Server</a:t>
              </a:r>
              <a:endParaRPr lang="en-US" b="1" dirty="0"/>
            </a:p>
          </p:txBody>
        </p:sp>
      </p:grpSp>
      <p:grpSp>
        <p:nvGrpSpPr>
          <p:cNvPr id="5" name="Group 34"/>
          <p:cNvGrpSpPr/>
          <p:nvPr/>
        </p:nvGrpSpPr>
        <p:grpSpPr>
          <a:xfrm>
            <a:off x="4657835" y="2151993"/>
            <a:ext cx="3149600" cy="382588"/>
            <a:chOff x="3505200" y="1143000"/>
            <a:chExt cx="2362200" cy="382588"/>
          </a:xfrm>
        </p:grpSpPr>
        <p:cxnSp>
          <p:nvCxnSpPr>
            <p:cNvPr id="9" name="Straight Arrow Connector 8"/>
            <p:cNvCxnSpPr/>
            <p:nvPr/>
          </p:nvCxnSpPr>
          <p:spPr>
            <a:xfrm>
              <a:off x="3505200" y="1524000"/>
              <a:ext cx="23622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572000" y="1143000"/>
              <a:ext cx="813781" cy="307777"/>
            </a:xfrm>
            <a:prstGeom prst="rect">
              <a:avLst/>
            </a:prstGeom>
            <a:noFill/>
            <a:ln>
              <a:solidFill>
                <a:schemeClr val="tx1"/>
              </a:solidFill>
            </a:ln>
          </p:spPr>
          <p:txBody>
            <a:bodyPr wrap="none" rtlCol="0">
              <a:spAutoFit/>
            </a:bodyPr>
            <a:lstStyle/>
            <a:p>
              <a:r>
                <a:rPr lang="en-US" sz="1400" dirty="0" smtClean="0"/>
                <a:t>Header.html</a:t>
              </a:r>
              <a:endParaRPr lang="en-US" sz="1400" dirty="0"/>
            </a:p>
          </p:txBody>
        </p:sp>
      </p:grpSp>
      <p:grpSp>
        <p:nvGrpSpPr>
          <p:cNvPr id="8" name="Group 33"/>
          <p:cNvGrpSpPr/>
          <p:nvPr/>
        </p:nvGrpSpPr>
        <p:grpSpPr>
          <a:xfrm>
            <a:off x="4657835" y="1770995"/>
            <a:ext cx="3149600" cy="307777"/>
            <a:chOff x="3505200" y="762000"/>
            <a:chExt cx="2362200" cy="307777"/>
          </a:xfrm>
        </p:grpSpPr>
        <p:cxnSp>
          <p:nvCxnSpPr>
            <p:cNvPr id="7" name="Straight Arrow Connector 6"/>
            <p:cNvCxnSpPr/>
            <p:nvPr/>
          </p:nvCxnSpPr>
          <p:spPr>
            <a:xfrm>
              <a:off x="3505200" y="1066800"/>
              <a:ext cx="23622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800600" y="762000"/>
              <a:ext cx="694277" cy="307777"/>
            </a:xfrm>
            <a:prstGeom prst="rect">
              <a:avLst/>
            </a:prstGeom>
            <a:noFill/>
            <a:ln>
              <a:solidFill>
                <a:schemeClr val="tx1"/>
              </a:solidFill>
            </a:ln>
          </p:spPr>
          <p:txBody>
            <a:bodyPr wrap="none" rtlCol="0">
              <a:spAutoFit/>
            </a:bodyPr>
            <a:lstStyle/>
            <a:p>
              <a:r>
                <a:rPr lang="en-US" sz="1400" dirty="0" smtClean="0"/>
                <a:t>Index.htm</a:t>
              </a:r>
              <a:endParaRPr lang="en-US" sz="1400" dirty="0"/>
            </a:p>
          </p:txBody>
        </p:sp>
      </p:grpSp>
      <p:grpSp>
        <p:nvGrpSpPr>
          <p:cNvPr id="14" name="Group 36"/>
          <p:cNvGrpSpPr/>
          <p:nvPr/>
        </p:nvGrpSpPr>
        <p:grpSpPr>
          <a:xfrm>
            <a:off x="4657843" y="2609193"/>
            <a:ext cx="3149600" cy="382588"/>
            <a:chOff x="3505200" y="1600200"/>
            <a:chExt cx="2362200" cy="382588"/>
          </a:xfrm>
        </p:grpSpPr>
        <p:cxnSp>
          <p:nvCxnSpPr>
            <p:cNvPr id="10" name="Straight Arrow Connector 9"/>
            <p:cNvCxnSpPr/>
            <p:nvPr/>
          </p:nvCxnSpPr>
          <p:spPr>
            <a:xfrm>
              <a:off x="3505200" y="1981200"/>
              <a:ext cx="23622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810000" y="1600200"/>
              <a:ext cx="1517483" cy="307777"/>
            </a:xfrm>
            <a:prstGeom prst="rect">
              <a:avLst/>
            </a:prstGeom>
            <a:noFill/>
            <a:ln>
              <a:solidFill>
                <a:schemeClr val="tx1"/>
              </a:solidFill>
            </a:ln>
          </p:spPr>
          <p:txBody>
            <a:bodyPr wrap="none" rtlCol="0">
              <a:spAutoFit/>
            </a:bodyPr>
            <a:lstStyle/>
            <a:p>
              <a:r>
                <a:rPr lang="en-US" sz="1400" dirty="0" err="1" smtClean="0"/>
                <a:t>welcome.pl?signOff</a:t>
              </a:r>
              <a:r>
                <a:rPr lang="en-US" sz="1400" dirty="0" smtClean="0"/>
                <a:t>=true</a:t>
              </a:r>
              <a:endParaRPr lang="en-US" sz="1400" dirty="0"/>
            </a:p>
          </p:txBody>
        </p:sp>
      </p:grpSp>
      <p:grpSp>
        <p:nvGrpSpPr>
          <p:cNvPr id="15" name="Group 39"/>
          <p:cNvGrpSpPr/>
          <p:nvPr/>
        </p:nvGrpSpPr>
        <p:grpSpPr>
          <a:xfrm>
            <a:off x="4657835" y="3066480"/>
            <a:ext cx="3149600" cy="307777"/>
            <a:chOff x="3505200" y="2057400"/>
            <a:chExt cx="2362200" cy="307777"/>
          </a:xfrm>
        </p:grpSpPr>
        <p:cxnSp>
          <p:nvCxnSpPr>
            <p:cNvPr id="11" name="Straight Arrow Connector 10"/>
            <p:cNvCxnSpPr/>
            <p:nvPr/>
          </p:nvCxnSpPr>
          <p:spPr>
            <a:xfrm>
              <a:off x="3505200" y="2362200"/>
              <a:ext cx="23622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267200" y="2057400"/>
              <a:ext cx="1006478" cy="307777"/>
            </a:xfrm>
            <a:prstGeom prst="rect">
              <a:avLst/>
            </a:prstGeom>
            <a:noFill/>
            <a:ln>
              <a:solidFill>
                <a:schemeClr val="tx1"/>
              </a:solidFill>
            </a:ln>
          </p:spPr>
          <p:txBody>
            <a:bodyPr wrap="none" rtlCol="0">
              <a:spAutoFit/>
            </a:bodyPr>
            <a:lstStyle/>
            <a:p>
              <a:r>
                <a:rPr lang="en-US" sz="1400" dirty="0" err="1" smtClean="0"/>
                <a:t>nav.pl?in</a:t>
              </a:r>
              <a:r>
                <a:rPr lang="en-US" sz="1400" dirty="0" smtClean="0"/>
                <a:t>=home</a:t>
              </a:r>
              <a:endParaRPr lang="en-US" sz="1400" dirty="0"/>
            </a:p>
          </p:txBody>
        </p:sp>
      </p:grpSp>
      <p:grpSp>
        <p:nvGrpSpPr>
          <p:cNvPr id="21" name="Group 40"/>
          <p:cNvGrpSpPr/>
          <p:nvPr/>
        </p:nvGrpSpPr>
        <p:grpSpPr>
          <a:xfrm>
            <a:off x="4657835" y="3523658"/>
            <a:ext cx="3149600" cy="307777"/>
            <a:chOff x="3505200" y="2057400"/>
            <a:chExt cx="2362200" cy="307777"/>
          </a:xfrm>
        </p:grpSpPr>
        <p:cxnSp>
          <p:nvCxnSpPr>
            <p:cNvPr id="42" name="Straight Arrow Connector 41"/>
            <p:cNvCxnSpPr/>
            <p:nvPr/>
          </p:nvCxnSpPr>
          <p:spPr>
            <a:xfrm>
              <a:off x="3505200" y="2362200"/>
              <a:ext cx="23622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267200" y="2057400"/>
              <a:ext cx="741983" cy="307777"/>
            </a:xfrm>
            <a:prstGeom prst="rect">
              <a:avLst/>
            </a:prstGeom>
            <a:noFill/>
            <a:ln>
              <a:solidFill>
                <a:schemeClr val="tx1"/>
              </a:solidFill>
            </a:ln>
          </p:spPr>
          <p:txBody>
            <a:bodyPr wrap="none" rtlCol="0">
              <a:spAutoFit/>
            </a:bodyPr>
            <a:lstStyle/>
            <a:p>
              <a:r>
                <a:rPr lang="en-US" sz="1400" dirty="0" smtClean="0"/>
                <a:t>home.html</a:t>
              </a:r>
              <a:endParaRPr lang="en-US" sz="1400" dirty="0"/>
            </a:p>
          </p:txBody>
        </p:sp>
      </p:grpSp>
      <p:grpSp>
        <p:nvGrpSpPr>
          <p:cNvPr id="22" name="Group 45"/>
          <p:cNvGrpSpPr/>
          <p:nvPr/>
        </p:nvGrpSpPr>
        <p:grpSpPr>
          <a:xfrm>
            <a:off x="3845035" y="4209480"/>
            <a:ext cx="4775200" cy="307777"/>
            <a:chOff x="2895600" y="3200400"/>
            <a:chExt cx="3581400" cy="307777"/>
          </a:xfrm>
        </p:grpSpPr>
        <p:cxnSp>
          <p:nvCxnSpPr>
            <p:cNvPr id="13" name="Straight Arrow Connector 12"/>
            <p:cNvCxnSpPr/>
            <p:nvPr/>
          </p:nvCxnSpPr>
          <p:spPr>
            <a:xfrm rot="10800000">
              <a:off x="2895600" y="3505200"/>
              <a:ext cx="35814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191000" y="3200400"/>
              <a:ext cx="1434479" cy="307777"/>
            </a:xfrm>
            <a:prstGeom prst="rect">
              <a:avLst/>
            </a:prstGeom>
            <a:ln>
              <a:solidFill>
                <a:schemeClr val="tx1"/>
              </a:solidFill>
            </a:ln>
          </p:spPr>
          <p:txBody>
            <a:bodyPr wrap="none">
              <a:spAutoFit/>
            </a:bodyPr>
            <a:lstStyle/>
            <a:p>
              <a:r>
                <a:rPr lang="en-US" sz="1400" dirty="0" smtClean="0"/>
                <a:t>Response for Index.htm</a:t>
              </a:r>
              <a:endParaRPr lang="en-US" sz="1400" dirty="0"/>
            </a:p>
          </p:txBody>
        </p:sp>
      </p:grpSp>
      <p:grpSp>
        <p:nvGrpSpPr>
          <p:cNvPr id="23" name="Group 47"/>
          <p:cNvGrpSpPr/>
          <p:nvPr/>
        </p:nvGrpSpPr>
        <p:grpSpPr>
          <a:xfrm>
            <a:off x="3845035" y="4590423"/>
            <a:ext cx="4775200" cy="307777"/>
            <a:chOff x="2895600" y="3581400"/>
            <a:chExt cx="3581400" cy="307777"/>
          </a:xfrm>
        </p:grpSpPr>
        <p:cxnSp>
          <p:nvCxnSpPr>
            <p:cNvPr id="16" name="Straight Arrow Connector 15"/>
            <p:cNvCxnSpPr/>
            <p:nvPr/>
          </p:nvCxnSpPr>
          <p:spPr>
            <a:xfrm rot="10800000">
              <a:off x="2895600" y="3810000"/>
              <a:ext cx="35814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114800" y="3581400"/>
              <a:ext cx="1553983" cy="307777"/>
            </a:xfrm>
            <a:prstGeom prst="rect">
              <a:avLst/>
            </a:prstGeom>
            <a:noFill/>
            <a:ln>
              <a:solidFill>
                <a:schemeClr val="tx1"/>
              </a:solidFill>
            </a:ln>
          </p:spPr>
          <p:txBody>
            <a:bodyPr wrap="none" rtlCol="0">
              <a:spAutoFit/>
            </a:bodyPr>
            <a:lstStyle/>
            <a:p>
              <a:r>
                <a:rPr lang="en-US" sz="1400" dirty="0" smtClean="0"/>
                <a:t>Response for Header.html</a:t>
              </a:r>
              <a:endParaRPr lang="en-US" sz="1400" dirty="0"/>
            </a:p>
          </p:txBody>
        </p:sp>
      </p:grpSp>
      <p:grpSp>
        <p:nvGrpSpPr>
          <p:cNvPr id="24" name="Group 49"/>
          <p:cNvGrpSpPr/>
          <p:nvPr/>
        </p:nvGrpSpPr>
        <p:grpSpPr>
          <a:xfrm>
            <a:off x="3845035" y="4895219"/>
            <a:ext cx="4775200" cy="307777"/>
            <a:chOff x="2971800" y="3886200"/>
            <a:chExt cx="3581400" cy="307777"/>
          </a:xfrm>
        </p:grpSpPr>
        <p:cxnSp>
          <p:nvCxnSpPr>
            <p:cNvPr id="17" name="Straight Arrow Connector 16"/>
            <p:cNvCxnSpPr/>
            <p:nvPr/>
          </p:nvCxnSpPr>
          <p:spPr>
            <a:xfrm rot="10800000">
              <a:off x="2971800" y="4191000"/>
              <a:ext cx="35814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3429000" y="3886200"/>
              <a:ext cx="2257686" cy="307777"/>
            </a:xfrm>
            <a:prstGeom prst="rect">
              <a:avLst/>
            </a:prstGeom>
            <a:ln>
              <a:solidFill>
                <a:schemeClr val="tx1"/>
              </a:solidFill>
            </a:ln>
          </p:spPr>
          <p:txBody>
            <a:bodyPr wrap="none">
              <a:spAutoFit/>
            </a:bodyPr>
            <a:lstStyle/>
            <a:p>
              <a:r>
                <a:rPr lang="en-US" sz="1400" dirty="0" smtClean="0"/>
                <a:t>Response for </a:t>
              </a:r>
              <a:r>
                <a:rPr lang="en-US" sz="1400" dirty="0" err="1" smtClean="0"/>
                <a:t>welcome.pl?signOff</a:t>
              </a:r>
              <a:r>
                <a:rPr lang="en-US" sz="1400" dirty="0" smtClean="0"/>
                <a:t>=true</a:t>
              </a:r>
              <a:endParaRPr lang="en-US" sz="1400" dirty="0"/>
            </a:p>
          </p:txBody>
        </p:sp>
      </p:grpSp>
      <p:grpSp>
        <p:nvGrpSpPr>
          <p:cNvPr id="25" name="Group 51"/>
          <p:cNvGrpSpPr/>
          <p:nvPr/>
        </p:nvGrpSpPr>
        <p:grpSpPr>
          <a:xfrm>
            <a:off x="3832335" y="5292608"/>
            <a:ext cx="4775200" cy="307777"/>
            <a:chOff x="2971800" y="4267200"/>
            <a:chExt cx="3581400" cy="307777"/>
          </a:xfrm>
        </p:grpSpPr>
        <p:cxnSp>
          <p:nvCxnSpPr>
            <p:cNvPr id="18" name="Straight Arrow Connector 17"/>
            <p:cNvCxnSpPr/>
            <p:nvPr/>
          </p:nvCxnSpPr>
          <p:spPr>
            <a:xfrm rot="10800000">
              <a:off x="2971800" y="4572000"/>
              <a:ext cx="35814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3962400" y="4267200"/>
              <a:ext cx="1746680" cy="307777"/>
            </a:xfrm>
            <a:prstGeom prst="rect">
              <a:avLst/>
            </a:prstGeom>
            <a:ln>
              <a:solidFill>
                <a:schemeClr val="tx1"/>
              </a:solidFill>
            </a:ln>
          </p:spPr>
          <p:txBody>
            <a:bodyPr wrap="none">
              <a:spAutoFit/>
            </a:bodyPr>
            <a:lstStyle/>
            <a:p>
              <a:r>
                <a:rPr lang="en-US" sz="1400" dirty="0" smtClean="0"/>
                <a:t>Response for </a:t>
              </a:r>
              <a:r>
                <a:rPr lang="en-US" sz="1400" dirty="0" err="1" smtClean="0"/>
                <a:t>nav.pl?in</a:t>
              </a:r>
              <a:r>
                <a:rPr lang="en-US" sz="1400" dirty="0" smtClean="0"/>
                <a:t>=home</a:t>
              </a:r>
              <a:endParaRPr lang="en-US" sz="1400" dirty="0"/>
            </a:p>
          </p:txBody>
        </p:sp>
      </p:grpSp>
      <p:grpSp>
        <p:nvGrpSpPr>
          <p:cNvPr id="26" name="Group 53"/>
          <p:cNvGrpSpPr/>
          <p:nvPr/>
        </p:nvGrpSpPr>
        <p:grpSpPr>
          <a:xfrm>
            <a:off x="3783351" y="5689937"/>
            <a:ext cx="4775200" cy="307777"/>
            <a:chOff x="2971800" y="4648200"/>
            <a:chExt cx="3581400" cy="307777"/>
          </a:xfrm>
        </p:grpSpPr>
        <p:cxnSp>
          <p:nvCxnSpPr>
            <p:cNvPr id="44" name="Straight Arrow Connector 43"/>
            <p:cNvCxnSpPr/>
            <p:nvPr/>
          </p:nvCxnSpPr>
          <p:spPr>
            <a:xfrm rot="10800000">
              <a:off x="2971800" y="4876800"/>
              <a:ext cx="35814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114800" y="4648200"/>
              <a:ext cx="1482185" cy="307777"/>
            </a:xfrm>
            <a:prstGeom prst="rect">
              <a:avLst/>
            </a:prstGeom>
            <a:ln>
              <a:solidFill>
                <a:schemeClr val="tx1"/>
              </a:solidFill>
            </a:ln>
          </p:spPr>
          <p:txBody>
            <a:bodyPr wrap="none">
              <a:spAutoFit/>
            </a:bodyPr>
            <a:lstStyle/>
            <a:p>
              <a:r>
                <a:rPr lang="en-US" sz="1400" dirty="0" smtClean="0"/>
                <a:t>Response for home.html</a:t>
              </a:r>
              <a:endParaRPr lang="en-US" sz="1400" dirty="0"/>
            </a:p>
          </p:txBody>
        </p:sp>
      </p:grpSp>
      <p:sp>
        <p:nvSpPr>
          <p:cNvPr id="46" name="Title 2"/>
          <p:cNvSpPr txBox="1">
            <a:spLocks/>
          </p:cNvSpPr>
          <p:nvPr/>
        </p:nvSpPr>
        <p:spPr>
          <a:xfrm>
            <a:off x="0" y="236483"/>
            <a:ext cx="12192000" cy="58332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latin typeface="Calibri (Headings)"/>
              </a:rPr>
              <a:t>Understanding </a:t>
            </a:r>
            <a:r>
              <a:rPr lang="en-US" sz="2800" smtClean="0">
                <a:latin typeface="Calibri (Headings)"/>
              </a:rPr>
              <a:t>the embedded resources </a:t>
            </a:r>
            <a:r>
              <a:rPr lang="en-US" sz="2800" dirty="0" smtClean="0">
                <a:latin typeface="Calibri (Headings)"/>
              </a:rPr>
              <a:t>associated with a request</a:t>
            </a:r>
            <a:endParaRPr lang="en-US" sz="2800" dirty="0">
              <a:latin typeface="Calibri (Heading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heckerboard(across)">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checkerboard(across)">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checkerboard(across)">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checkerboard(across)">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checkerboard(across)">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checkerboard(across)">
                                      <p:cBhvr>
                                        <p:cTn id="52" dur="500"/>
                                        <p:tgtEl>
                                          <p:spTgt spid="15"/>
                                        </p:tgtEl>
                                      </p:cBhvr>
                                    </p:animEffect>
                                  </p:childTnLst>
                                </p:cTn>
                              </p:par>
                              <p:par>
                                <p:cTn id="53" presetID="5" presetClass="entr" presetSubtype="1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checkerboard(across)">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5" presetClass="entr" presetSubtype="10" fill="hold"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checkerboard(across)">
                                      <p:cBhvr>
                                        <p:cTn id="60" dur="500"/>
                                        <p:tgtEl>
                                          <p:spTgt spid="25"/>
                                        </p:tgtEl>
                                      </p:cBhvr>
                                    </p:animEffect>
                                  </p:childTnLst>
                                </p:cTn>
                              </p:par>
                              <p:par>
                                <p:cTn id="61" presetID="5" presetClass="entr" presetSubtype="1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checkerboard(across)">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blinds(horizontal)">
                                      <p:cBhvr>
                                        <p:cTn id="68" dur="500"/>
                                        <p:tgtEl>
                                          <p:spTgt spid="20"/>
                                        </p:tgtEl>
                                      </p:cBhvr>
                                    </p:animEffect>
                                  </p:childTnLst>
                                </p:cTn>
                              </p:par>
                              <p:par>
                                <p:cTn id="69" presetID="3" presetClass="entr" presetSubtype="10" fill="hold" nodeType="withEffect">
                                  <p:stCondLst>
                                    <p:cond delay="0"/>
                                  </p:stCondLst>
                                  <p:childTnLst>
                                    <p:set>
                                      <p:cBhvr>
                                        <p:cTn id="70" dur="1" fill="hold">
                                          <p:stCondLst>
                                            <p:cond delay="0"/>
                                          </p:stCondLst>
                                        </p:cTn>
                                        <p:tgtEl>
                                          <p:spTgt spid="2050"/>
                                        </p:tgtEl>
                                        <p:attrNameLst>
                                          <p:attrName>style.visibility</p:attrName>
                                        </p:attrNameLst>
                                      </p:cBhvr>
                                      <p:to>
                                        <p:strVal val="visible"/>
                                      </p:to>
                                    </p:set>
                                    <p:animEffect transition="in" filter="blinds(horizontal)">
                                      <p:cBhvr>
                                        <p:cTn id="7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43000"/>
          </a:xfrm>
        </p:spPr>
        <p:txBody>
          <a:bodyPr/>
          <a:lstStyle/>
          <a:p>
            <a:r>
              <a:rPr lang="en-US" dirty="0" smtClean="0"/>
              <a:t>Understanding the Log</a:t>
            </a:r>
            <a:endParaRPr lang="en-US" dirty="0"/>
          </a:p>
        </p:txBody>
      </p:sp>
      <p:sp>
        <p:nvSpPr>
          <p:cNvPr id="3" name="Content Placeholder 2"/>
          <p:cNvSpPr>
            <a:spLocks noGrp="1"/>
          </p:cNvSpPr>
          <p:nvPr>
            <p:ph idx="1"/>
          </p:nvPr>
        </p:nvSpPr>
        <p:spPr/>
        <p:txBody>
          <a:bodyPr/>
          <a:lstStyle/>
          <a:p>
            <a:r>
              <a:rPr lang="en-US" dirty="0" smtClean="0"/>
              <a:t>Listeners </a:t>
            </a:r>
            <a:r>
              <a:rPr lang="en-US" dirty="0" smtClean="0">
                <a:sym typeface="Wingdings" pitchFamily="2" charset="2"/>
              </a:rPr>
              <a:t> View Results tree</a:t>
            </a:r>
          </a:p>
          <a:p>
            <a:r>
              <a:rPr lang="en-US" dirty="0" smtClean="0">
                <a:sym typeface="Wingdings" pitchFamily="2" charset="2"/>
              </a:rPr>
              <a:t>By Default, the log will not be saved. As soon as you close the </a:t>
            </a:r>
            <a:r>
              <a:rPr lang="en-US" dirty="0" err="1" smtClean="0">
                <a:sym typeface="Wingdings" pitchFamily="2" charset="2"/>
              </a:rPr>
              <a:t>jmeter</a:t>
            </a:r>
            <a:r>
              <a:rPr lang="en-US" dirty="0" smtClean="0">
                <a:sym typeface="Wingdings" pitchFamily="2" charset="2"/>
              </a:rPr>
              <a:t>, this log disappears</a:t>
            </a:r>
          </a:p>
          <a:p>
            <a:r>
              <a:rPr lang="en-US" dirty="0" smtClean="0">
                <a:sym typeface="Wingdings" pitchFamily="2" charset="2"/>
              </a:rPr>
              <a:t>This log is more like Snapshot view of Loadrunner</a:t>
            </a:r>
          </a:p>
          <a:p>
            <a:r>
              <a:rPr lang="en-US" dirty="0" smtClean="0">
                <a:sym typeface="Wingdings" pitchFamily="2" charset="2"/>
              </a:rPr>
              <a:t>This holds significant value for understanding request and response for each sampler and also for doing some important enhancement like correlation.</a:t>
            </a:r>
          </a:p>
          <a:p>
            <a:r>
              <a:rPr lang="en-US" dirty="0" smtClean="0">
                <a:sym typeface="Wingdings" pitchFamily="2" charset="2"/>
              </a:rPr>
              <a:t>For saving it for future use, you can save the log.</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Log</a:t>
            </a:r>
            <a:endParaRPr lang="en-US" dirty="0"/>
          </a:p>
        </p:txBody>
      </p:sp>
      <p:sp>
        <p:nvSpPr>
          <p:cNvPr id="3" name="Content Placeholder 2"/>
          <p:cNvSpPr>
            <a:spLocks noGrp="1"/>
          </p:cNvSpPr>
          <p:nvPr>
            <p:ph idx="1"/>
          </p:nvPr>
        </p:nvSpPr>
        <p:spPr/>
        <p:txBody>
          <a:bodyPr/>
          <a:lstStyle/>
          <a:p>
            <a:r>
              <a:rPr lang="en-US" dirty="0" smtClean="0"/>
              <a:t>Log can be saved in 3 formats</a:t>
            </a:r>
          </a:p>
          <a:p>
            <a:pPr lvl="1"/>
            <a:r>
              <a:rPr lang="en-US" dirty="0" smtClean="0"/>
              <a:t>.</a:t>
            </a:r>
            <a:r>
              <a:rPr lang="en-US" dirty="0" err="1" smtClean="0"/>
              <a:t>jtl</a:t>
            </a:r>
            <a:r>
              <a:rPr lang="en-US" dirty="0" smtClean="0"/>
              <a:t> (Jmeter Text Logs)</a:t>
            </a:r>
          </a:p>
          <a:p>
            <a:pPr lvl="1"/>
            <a:r>
              <a:rPr lang="en-US" dirty="0" smtClean="0"/>
              <a:t>.</a:t>
            </a:r>
            <a:r>
              <a:rPr lang="en-US" dirty="0" err="1" smtClean="0"/>
              <a:t>csv</a:t>
            </a:r>
            <a:endParaRPr lang="en-US" dirty="0" smtClean="0"/>
          </a:p>
          <a:p>
            <a:pPr lvl="1"/>
            <a:r>
              <a:rPr lang="en-US" dirty="0" smtClean="0"/>
              <a:t>.xml</a:t>
            </a:r>
          </a:p>
          <a:p>
            <a:pPr marL="342900" lvl="1" indent="-342900">
              <a:buFont typeface="Arial" pitchFamily="34" charset="0"/>
              <a:buChar char="•"/>
            </a:pPr>
            <a:r>
              <a:rPr lang="en-US" sz="3200" dirty="0" smtClean="0"/>
              <a:t>Filename of the log should be given prior to recording. Otherwise, log will not be saved.</a:t>
            </a:r>
          </a:p>
          <a:p>
            <a:pPr marL="342900" lvl="1" indent="-342900">
              <a:buFont typeface="Arial" pitchFamily="34" charset="0"/>
              <a:buChar char="•"/>
            </a:pPr>
            <a:endParaRPr lang="en-US" sz="3200" dirty="0" smtClean="0"/>
          </a:p>
        </p:txBody>
      </p:sp>
      <p:pic>
        <p:nvPicPr>
          <p:cNvPr id="1316868" name="Picture 4"/>
          <p:cNvPicPr>
            <a:picLocks noChangeAspect="1" noChangeArrowheads="1"/>
          </p:cNvPicPr>
          <p:nvPr/>
        </p:nvPicPr>
        <p:blipFill>
          <a:blip r:embed="rId2"/>
          <a:srcRect/>
          <a:stretch>
            <a:fillRect/>
          </a:stretch>
        </p:blipFill>
        <p:spPr bwMode="auto">
          <a:xfrm>
            <a:off x="1000125" y="4849813"/>
            <a:ext cx="8286750" cy="1323975"/>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2192000" cy="957943"/>
          </a:xfrm>
        </p:spPr>
        <p:txBody>
          <a:bodyPr/>
          <a:lstStyle/>
          <a:p>
            <a:r>
              <a:rPr lang="en-US" dirty="0" smtClean="0"/>
              <a:t>Installation</a:t>
            </a:r>
            <a:endParaRPr lang="en-US" dirty="0"/>
          </a:p>
        </p:txBody>
      </p:sp>
      <p:sp>
        <p:nvSpPr>
          <p:cNvPr id="3" name="Subtitle 2"/>
          <p:cNvSpPr>
            <a:spLocks noGrp="1"/>
          </p:cNvSpPr>
          <p:nvPr>
            <p:ph type="subTitle" idx="1"/>
          </p:nvPr>
        </p:nvSpPr>
        <p:spPr>
          <a:xfrm>
            <a:off x="647944" y="1673528"/>
            <a:ext cx="4838456" cy="4520822"/>
          </a:xfrm>
        </p:spPr>
        <p:txBody>
          <a:bodyPr>
            <a:normAutofit lnSpcReduction="10000"/>
          </a:bodyPr>
          <a:lstStyle/>
          <a:p>
            <a:pPr algn="l"/>
            <a:r>
              <a:rPr lang="en-US" sz="1800" dirty="0" smtClean="0"/>
              <a:t>Setting up the path variable for Java 8</a:t>
            </a:r>
          </a:p>
          <a:p>
            <a:pPr algn="l"/>
            <a:endParaRPr lang="en-US" sz="1800" dirty="0" smtClean="0"/>
          </a:p>
          <a:p>
            <a:pPr marL="342900" indent="-342900" algn="l">
              <a:buAutoNum type="arabicParenR"/>
            </a:pPr>
            <a:r>
              <a:rPr lang="en-US" sz="1800" dirty="0" smtClean="0"/>
              <a:t>Install JRE (Version 8+)</a:t>
            </a:r>
          </a:p>
          <a:p>
            <a:pPr marL="342900" indent="-342900" algn="l"/>
            <a:r>
              <a:rPr lang="en-US" sz="1800" dirty="0" smtClean="0">
                <a:hlinkClick r:id="rId2"/>
              </a:rPr>
              <a:t>https://www.oracle.com/technetwork/java/javase/downloads/jre8-downloads-2133155.html</a:t>
            </a:r>
            <a:endParaRPr lang="en-US" sz="1800" dirty="0" smtClean="0"/>
          </a:p>
          <a:p>
            <a:pPr marL="342900" indent="-342900" algn="l"/>
            <a:endParaRPr lang="en-US" sz="1800" dirty="0" smtClean="0"/>
          </a:p>
          <a:p>
            <a:pPr marL="342900" indent="-342900" algn="l"/>
            <a:r>
              <a:rPr lang="en-US" sz="1800" dirty="0" smtClean="0"/>
              <a:t>2) Check the bin folder for </a:t>
            </a:r>
            <a:r>
              <a:rPr lang="en-US" sz="1800" dirty="0" err="1" smtClean="0"/>
              <a:t>jre</a:t>
            </a:r>
            <a:r>
              <a:rPr lang="en-US" sz="1800" dirty="0" smtClean="0"/>
              <a:t> </a:t>
            </a:r>
            <a:r>
              <a:rPr lang="en-US" sz="1800" dirty="0" err="1" smtClean="0"/>
              <a:t>installtion</a:t>
            </a:r>
            <a:endParaRPr lang="en-US" sz="1800" dirty="0" smtClean="0"/>
          </a:p>
          <a:p>
            <a:pPr marL="342900" indent="-342900" algn="l"/>
            <a:r>
              <a:rPr lang="en-US" sz="1800" dirty="0" smtClean="0"/>
              <a:t>C:\Program Files\Java\jre1.8.0_211\bin</a:t>
            </a:r>
          </a:p>
          <a:p>
            <a:pPr marL="342900" indent="-342900" algn="l"/>
            <a:endParaRPr lang="en-US" sz="1800" dirty="0" smtClean="0"/>
          </a:p>
          <a:p>
            <a:pPr marL="342900" indent="-342900" algn="l"/>
            <a:r>
              <a:rPr lang="en-US" sz="1800" dirty="0" smtClean="0"/>
              <a:t>3) Set the </a:t>
            </a:r>
            <a:r>
              <a:rPr lang="en-US" sz="1800" dirty="0" err="1" smtClean="0"/>
              <a:t>Env</a:t>
            </a:r>
            <a:r>
              <a:rPr lang="en-US" sz="1800" dirty="0" smtClean="0"/>
              <a:t> variables in system properties as shown in the picture</a:t>
            </a:r>
          </a:p>
          <a:p>
            <a:pPr marL="342900" indent="-342900" algn="l"/>
            <a:r>
              <a:rPr lang="en-US" sz="1800" dirty="0" smtClean="0"/>
              <a:t>C:\Program Files\Java\jre1.8.0_211\bin</a:t>
            </a:r>
          </a:p>
          <a:p>
            <a:pPr marL="342900" indent="-342900" algn="l"/>
            <a:endParaRPr lang="en-US" sz="1800" dirty="0" smtClean="0"/>
          </a:p>
          <a:p>
            <a:pPr marL="342900" indent="-342900" algn="l"/>
            <a:r>
              <a:rPr lang="en-US" sz="1800" dirty="0" smtClean="0"/>
              <a:t>4) Notice bin folder should be part of it</a:t>
            </a:r>
            <a:endParaRPr lang="en-US" sz="1800" dirty="0"/>
          </a:p>
        </p:txBody>
      </p:sp>
      <p:pic>
        <p:nvPicPr>
          <p:cNvPr id="1141761" name="Picture 1"/>
          <p:cNvPicPr>
            <a:picLocks noChangeAspect="1" noChangeArrowheads="1"/>
          </p:cNvPicPr>
          <p:nvPr/>
        </p:nvPicPr>
        <p:blipFill>
          <a:blip r:embed="rId3"/>
          <a:srcRect/>
          <a:stretch>
            <a:fillRect/>
          </a:stretch>
        </p:blipFill>
        <p:spPr bwMode="auto">
          <a:xfrm>
            <a:off x="5534025" y="1400608"/>
            <a:ext cx="6657975" cy="5276850"/>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Log</a:t>
            </a:r>
            <a:endParaRPr lang="en-US" dirty="0"/>
          </a:p>
        </p:txBody>
      </p:sp>
      <p:sp>
        <p:nvSpPr>
          <p:cNvPr id="3" name="Content Placeholder 2"/>
          <p:cNvSpPr>
            <a:spLocks noGrp="1"/>
          </p:cNvSpPr>
          <p:nvPr>
            <p:ph idx="1"/>
          </p:nvPr>
        </p:nvSpPr>
        <p:spPr/>
        <p:txBody>
          <a:bodyPr/>
          <a:lstStyle/>
          <a:p>
            <a:pPr marL="342900" lvl="1" indent="-342900">
              <a:buFont typeface="Arial" pitchFamily="34" charset="0"/>
              <a:buChar char="•"/>
            </a:pPr>
            <a:r>
              <a:rPr lang="en-US" sz="3200" dirty="0" smtClean="0"/>
              <a:t>If you want to capture the log of only successful samplers, then mark the “successes” checkbox.  </a:t>
            </a:r>
          </a:p>
        </p:txBody>
      </p:sp>
      <p:pic>
        <p:nvPicPr>
          <p:cNvPr id="1317890" name="Picture 2"/>
          <p:cNvPicPr>
            <a:picLocks noChangeAspect="1" noChangeArrowheads="1"/>
          </p:cNvPicPr>
          <p:nvPr/>
        </p:nvPicPr>
        <p:blipFill>
          <a:blip r:embed="rId2"/>
          <a:srcRect/>
          <a:stretch>
            <a:fillRect/>
          </a:stretch>
        </p:blipFill>
        <p:spPr bwMode="auto">
          <a:xfrm>
            <a:off x="1350963" y="3359150"/>
            <a:ext cx="9058275" cy="21717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Explore options in “HTTP(S) Test Script Recorder”</a:t>
            </a:r>
            <a:endParaRPr lang="en-US" dirty="0"/>
          </a:p>
        </p:txBody>
      </p:sp>
      <p:sp>
        <p:nvSpPr>
          <p:cNvPr id="3" name="Content Placeholder 2"/>
          <p:cNvSpPr>
            <a:spLocks noGrp="1"/>
          </p:cNvSpPr>
          <p:nvPr>
            <p:ph idx="1"/>
          </p:nvPr>
        </p:nvSpPr>
        <p:spPr/>
        <p:txBody>
          <a:bodyPr/>
          <a:lstStyle/>
          <a:p>
            <a:r>
              <a:rPr lang="en-US" dirty="0" smtClean="0"/>
              <a:t>Prefix and Transaction name</a:t>
            </a:r>
            <a:endParaRPr lang="en-US" dirty="0"/>
          </a:p>
        </p:txBody>
      </p:sp>
      <p:pic>
        <p:nvPicPr>
          <p:cNvPr id="1131521" name="Picture 1"/>
          <p:cNvPicPr>
            <a:picLocks noChangeAspect="1" noChangeArrowheads="1"/>
          </p:cNvPicPr>
          <p:nvPr/>
        </p:nvPicPr>
        <p:blipFill>
          <a:blip r:embed="rId2"/>
          <a:srcRect/>
          <a:stretch>
            <a:fillRect/>
          </a:stretch>
        </p:blipFill>
        <p:spPr bwMode="auto">
          <a:xfrm>
            <a:off x="2543175" y="2727325"/>
            <a:ext cx="2686050" cy="180975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Explore options in “HTTP(S) Test Script Recorder”</a:t>
            </a:r>
            <a:endParaRPr lang="en-US" dirty="0"/>
          </a:p>
        </p:txBody>
      </p:sp>
      <p:sp>
        <p:nvSpPr>
          <p:cNvPr id="3" name="Content Placeholder 2"/>
          <p:cNvSpPr>
            <a:spLocks noGrp="1"/>
          </p:cNvSpPr>
          <p:nvPr>
            <p:ph idx="1"/>
          </p:nvPr>
        </p:nvSpPr>
        <p:spPr/>
        <p:txBody>
          <a:bodyPr/>
          <a:lstStyle/>
          <a:p>
            <a:r>
              <a:rPr lang="en-US" dirty="0" smtClean="0"/>
              <a:t>Grouping</a:t>
            </a:r>
          </a:p>
          <a:p>
            <a:endParaRPr lang="en-US" dirty="0" smtClean="0"/>
          </a:p>
          <a:p>
            <a:endParaRPr lang="en-US" dirty="0" smtClean="0"/>
          </a:p>
          <a:p>
            <a:endParaRPr lang="en-US" dirty="0" smtClean="0"/>
          </a:p>
          <a:p>
            <a:endParaRPr lang="en-US" dirty="0" smtClean="0"/>
          </a:p>
          <a:p>
            <a:endParaRPr lang="en-US" dirty="0" smtClean="0"/>
          </a:p>
          <a:p>
            <a:pPr>
              <a:buNone/>
            </a:pPr>
            <a:endParaRPr lang="en-US" dirty="0"/>
          </a:p>
        </p:txBody>
      </p:sp>
      <p:pic>
        <p:nvPicPr>
          <p:cNvPr id="1316866" name="Picture 2"/>
          <p:cNvPicPr>
            <a:picLocks noChangeAspect="1" noChangeArrowheads="1"/>
          </p:cNvPicPr>
          <p:nvPr/>
        </p:nvPicPr>
        <p:blipFill>
          <a:blip r:embed="rId2"/>
          <a:srcRect/>
          <a:stretch>
            <a:fillRect/>
          </a:stretch>
        </p:blipFill>
        <p:spPr bwMode="auto">
          <a:xfrm>
            <a:off x="2335213" y="2887663"/>
            <a:ext cx="3762375" cy="2047875"/>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 controller</a:t>
            </a:r>
            <a:endParaRPr lang="en-US" dirty="0"/>
          </a:p>
        </p:txBody>
      </p:sp>
      <p:sp>
        <p:nvSpPr>
          <p:cNvPr id="3" name="Content Placeholder 2"/>
          <p:cNvSpPr>
            <a:spLocks noGrp="1"/>
          </p:cNvSpPr>
          <p:nvPr>
            <p:ph idx="1"/>
          </p:nvPr>
        </p:nvSpPr>
        <p:spPr/>
        <p:txBody>
          <a:bodyPr>
            <a:normAutofit/>
          </a:bodyPr>
          <a:lstStyle/>
          <a:p>
            <a:pPr>
              <a:buFont typeface="Wingdings" pitchFamily="2" charset="2"/>
              <a:buChar char="Ø"/>
            </a:pPr>
            <a:r>
              <a:rPr lang="en-US" dirty="0" smtClean="0"/>
              <a:t>Transaction controller merges RT of all the samplers under it</a:t>
            </a:r>
          </a:p>
          <a:p>
            <a:pPr>
              <a:buFont typeface="Wingdings" pitchFamily="2" charset="2"/>
              <a:buChar char="Ø"/>
            </a:pPr>
            <a:r>
              <a:rPr lang="en-US" dirty="0" smtClean="0"/>
              <a:t>The Transaction Controller is considered successful only if all the samplers under it are successful</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730507"/>
            <a:ext cx="12192000" cy="1193794"/>
          </a:xfrm>
        </p:spPr>
        <p:txBody>
          <a:bodyPr>
            <a:normAutofit/>
          </a:bodyPr>
          <a:lstStyle/>
          <a:p>
            <a:pPr algn="ctr">
              <a:buNone/>
            </a:pPr>
            <a:r>
              <a:rPr lang="en-US" sz="5400" dirty="0" smtClean="0"/>
              <a:t>Importance of “Naming Policy”</a:t>
            </a:r>
            <a:endParaRPr lang="en-US" sz="5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How To Properly Handle Embedded Resources in HTML Responses</a:t>
            </a:r>
            <a:br>
              <a:rPr lang="en-US" b="1" dirty="0" smtClean="0"/>
            </a:br>
            <a:endParaRPr lang="en-US" dirty="0"/>
          </a:p>
        </p:txBody>
      </p:sp>
      <p:sp>
        <p:nvSpPr>
          <p:cNvPr id="3" name="Content Placeholder 2"/>
          <p:cNvSpPr>
            <a:spLocks noGrp="1"/>
          </p:cNvSpPr>
          <p:nvPr>
            <p:ph idx="1"/>
          </p:nvPr>
        </p:nvSpPr>
        <p:spPr/>
        <p:txBody>
          <a:bodyPr/>
          <a:lstStyle/>
          <a:p>
            <a:r>
              <a:rPr lang="en-US" dirty="0" smtClean="0">
                <a:hlinkClick r:id="rId2"/>
              </a:rPr>
              <a:t>https://www.blazemeter.com/blog/web-testing-jmeter-how-properly-handle-embedded-resources-html-responses/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Recording - Different ways </a:t>
            </a:r>
            <a:endParaRPr lang="en-US" dirty="0"/>
          </a:p>
        </p:txBody>
      </p:sp>
      <p:sp>
        <p:nvSpPr>
          <p:cNvPr id="3" name="Content Placeholder 2"/>
          <p:cNvSpPr>
            <a:spLocks noGrp="1"/>
          </p:cNvSpPr>
          <p:nvPr>
            <p:ph idx="1"/>
          </p:nvPr>
        </p:nvSpPr>
        <p:spPr/>
        <p:txBody>
          <a:bodyPr>
            <a:normAutofit/>
          </a:bodyPr>
          <a:lstStyle/>
          <a:p>
            <a:r>
              <a:rPr lang="en-US" dirty="0" smtClean="0"/>
              <a:t>Using “HTTP(S) Test Script Recorder”</a:t>
            </a:r>
          </a:p>
          <a:p>
            <a:r>
              <a:rPr lang="en-US" dirty="0" smtClean="0"/>
              <a:t>Using Bad Boy – </a:t>
            </a:r>
            <a:r>
              <a:rPr lang="en-US" sz="1800" b="1" dirty="0" smtClean="0"/>
              <a:t>No proxy Required</a:t>
            </a:r>
          </a:p>
          <a:p>
            <a:pPr lvl="1"/>
            <a:r>
              <a:rPr lang="en-US" dirty="0" smtClean="0"/>
              <a:t>Bad Boy Download Links (Version 2.2)</a:t>
            </a:r>
          </a:p>
          <a:p>
            <a:pPr lvl="1"/>
            <a:r>
              <a:rPr lang="en-US" sz="1700" dirty="0" smtClean="0"/>
              <a:t> </a:t>
            </a:r>
            <a:r>
              <a:rPr lang="en-US" sz="1700" dirty="0" smtClean="0">
                <a:hlinkClick r:id="rId2"/>
              </a:rPr>
              <a:t>https://badboy1.software.informer.com/download/#downloading</a:t>
            </a:r>
            <a:endParaRPr lang="en-US" sz="1700" dirty="0" smtClean="0"/>
          </a:p>
          <a:p>
            <a:pPr lvl="1"/>
            <a:r>
              <a:rPr lang="en-US" sz="1700" dirty="0" smtClean="0">
                <a:hlinkClick r:id="rId3"/>
              </a:rPr>
              <a:t>https://drive.google.com/file/d/1DB0prNuPGfWLbPCytM31CiWHtEiCiUa0/view?usp=sharing</a:t>
            </a:r>
            <a:endParaRPr lang="en-US" b="1" dirty="0" smtClean="0"/>
          </a:p>
          <a:p>
            <a:r>
              <a:rPr lang="en-US" dirty="0" smtClean="0"/>
              <a:t> Using </a:t>
            </a:r>
            <a:r>
              <a:rPr lang="en-US" b="1" dirty="0" err="1" smtClean="0"/>
              <a:t>Blazemeter</a:t>
            </a:r>
            <a:r>
              <a:rPr lang="en-US" dirty="0" smtClean="0"/>
              <a:t> – Chrome Plug-in - </a:t>
            </a:r>
            <a:r>
              <a:rPr lang="en-US" sz="1600" b="1" dirty="0" smtClean="0"/>
              <a:t>No proxy Required</a:t>
            </a:r>
          </a:p>
          <a:p>
            <a:r>
              <a:rPr lang="en-US" dirty="0" smtClean="0"/>
              <a:t>Using HAR file – Popular one and can be asked in interviews - </a:t>
            </a:r>
            <a:r>
              <a:rPr lang="en-US" sz="1600" b="1" dirty="0" smtClean="0"/>
              <a:t>No proxy Required</a:t>
            </a:r>
          </a:p>
          <a:p>
            <a:r>
              <a:rPr lang="en-US" dirty="0" smtClean="0"/>
              <a:t>Using Fiddler  - </a:t>
            </a:r>
            <a:r>
              <a:rPr lang="en-US" sz="1600" b="1" dirty="0" smtClean="0"/>
              <a:t>No Proxy is required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13758" y="4857969"/>
            <a:ext cx="8534400" cy="1752600"/>
          </a:xfrm>
        </p:spPr>
        <p:txBody>
          <a:bodyPr>
            <a:normAutofit fontScale="62500" lnSpcReduction="20000"/>
          </a:bodyPr>
          <a:lstStyle/>
          <a:p>
            <a:pPr algn="l">
              <a:buFont typeface="Arial" pitchFamily="34" charset="0"/>
              <a:buChar char="•"/>
            </a:pPr>
            <a:r>
              <a:rPr lang="en-US" dirty="0" smtClean="0"/>
              <a:t>Start: Start a test on the local machine</a:t>
            </a:r>
          </a:p>
          <a:p>
            <a:pPr algn="l"/>
            <a:r>
              <a:rPr lang="en-US" dirty="0" smtClean="0"/>
              <a:t> </a:t>
            </a:r>
          </a:p>
          <a:p>
            <a:pPr algn="l">
              <a:buFont typeface="Arial" pitchFamily="34" charset="0"/>
              <a:buChar char="•"/>
            </a:pPr>
            <a:r>
              <a:rPr lang="en-US" dirty="0" smtClean="0"/>
              <a:t>Stop: Abruptly stop the test that is running on the local machine </a:t>
            </a:r>
          </a:p>
          <a:p>
            <a:pPr algn="l"/>
            <a:endParaRPr lang="en-US" dirty="0" smtClean="0"/>
          </a:p>
          <a:p>
            <a:pPr algn="l">
              <a:buFont typeface="Arial" pitchFamily="34" charset="0"/>
              <a:buChar char="•"/>
            </a:pPr>
            <a:r>
              <a:rPr lang="en-US" dirty="0" smtClean="0"/>
              <a:t>Shutdown: Stop the test gracefully, allowing the threads </a:t>
            </a:r>
            <a:r>
              <a:rPr lang="en-US" smtClean="0"/>
              <a:t>/ Vusers </a:t>
            </a:r>
            <a:r>
              <a:rPr lang="en-US" dirty="0" smtClean="0"/>
              <a:t>to wind down</a:t>
            </a:r>
            <a:endParaRPr lang="en-US" dirty="0"/>
          </a:p>
        </p:txBody>
      </p:sp>
      <p:pic>
        <p:nvPicPr>
          <p:cNvPr id="1033218" name="Picture 2"/>
          <p:cNvPicPr>
            <a:picLocks noChangeAspect="1" noChangeArrowheads="1"/>
          </p:cNvPicPr>
          <p:nvPr/>
        </p:nvPicPr>
        <p:blipFill>
          <a:blip r:embed="rId2"/>
          <a:srcRect/>
          <a:stretch>
            <a:fillRect/>
          </a:stretch>
        </p:blipFill>
        <p:spPr bwMode="auto">
          <a:xfrm>
            <a:off x="1917153" y="1373641"/>
            <a:ext cx="7899947" cy="3216533"/>
          </a:xfrm>
          <a:prstGeom prst="rect">
            <a:avLst/>
          </a:prstGeom>
          <a:noFill/>
          <a:ln w="9525">
            <a:noFill/>
            <a:miter lim="800000"/>
            <a:headEnd/>
            <a:tailEnd/>
          </a:ln>
          <a:effectLst/>
        </p:spPr>
      </p:pic>
      <p:sp>
        <p:nvSpPr>
          <p:cNvPr id="5" name="Title 1"/>
          <p:cNvSpPr txBox="1">
            <a:spLocks/>
          </p:cNvSpPr>
          <p:nvPr/>
        </p:nvSpPr>
        <p:spPr>
          <a:xfrm>
            <a:off x="647700" y="0"/>
            <a:ext cx="109728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Executing in GUI Mode</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74058" y="1809968"/>
            <a:ext cx="8534400" cy="3917731"/>
          </a:xfrm>
        </p:spPr>
        <p:txBody>
          <a:bodyPr>
            <a:normAutofit fontScale="47500" lnSpcReduction="20000"/>
          </a:bodyPr>
          <a:lstStyle/>
          <a:p>
            <a:pPr algn="l">
              <a:buFont typeface="Arial" pitchFamily="34" charset="0"/>
              <a:buChar char="•"/>
            </a:pPr>
            <a:r>
              <a:rPr lang="en-US" sz="4600" dirty="0" smtClean="0">
                <a:solidFill>
                  <a:schemeClr val="tx1"/>
                </a:solidFill>
              </a:rPr>
              <a:t>Importance of Listeners </a:t>
            </a:r>
            <a:r>
              <a:rPr lang="en-US" sz="4600" dirty="0" smtClean="0">
                <a:solidFill>
                  <a:schemeClr val="tx1"/>
                </a:solidFill>
                <a:sym typeface="Wingdings" pitchFamily="2" charset="2"/>
              </a:rPr>
              <a:t> View results in the tree</a:t>
            </a:r>
            <a:endParaRPr lang="en-US" sz="4600" dirty="0" smtClean="0">
              <a:solidFill>
                <a:schemeClr val="tx1"/>
              </a:solidFill>
            </a:endParaRPr>
          </a:p>
          <a:p>
            <a:pPr algn="l">
              <a:buFont typeface="Arial" pitchFamily="34" charset="0"/>
              <a:buChar char="•"/>
            </a:pPr>
            <a:endParaRPr lang="en-US" sz="4600" dirty="0" smtClean="0">
              <a:solidFill>
                <a:schemeClr val="tx1"/>
              </a:solidFill>
            </a:endParaRPr>
          </a:p>
          <a:p>
            <a:pPr algn="l">
              <a:buFont typeface="Arial" pitchFamily="34" charset="0"/>
              <a:buChar char="•"/>
            </a:pPr>
            <a:r>
              <a:rPr lang="en-US" sz="4600" dirty="0" smtClean="0">
                <a:solidFill>
                  <a:schemeClr val="tx1"/>
                </a:solidFill>
              </a:rPr>
              <a:t>Without listeners, we cannot monitor the execution</a:t>
            </a:r>
          </a:p>
          <a:p>
            <a:pPr algn="l">
              <a:buFont typeface="Arial" pitchFamily="34" charset="0"/>
              <a:buChar char="•"/>
            </a:pPr>
            <a:endParaRPr lang="en-US" sz="4600" dirty="0" smtClean="0">
              <a:solidFill>
                <a:schemeClr val="tx1"/>
              </a:solidFill>
            </a:endParaRPr>
          </a:p>
          <a:p>
            <a:pPr algn="l">
              <a:buFont typeface="Arial" pitchFamily="34" charset="0"/>
              <a:buChar char="•"/>
            </a:pPr>
            <a:r>
              <a:rPr lang="en-US" sz="4600" dirty="0" smtClean="0">
                <a:solidFill>
                  <a:schemeClr val="tx1"/>
                </a:solidFill>
              </a:rPr>
              <a:t>Aggregate report, Summary Report and View results in the table</a:t>
            </a:r>
          </a:p>
          <a:p>
            <a:pPr algn="l">
              <a:buFont typeface="Arial" pitchFamily="34" charset="0"/>
              <a:buChar char="•"/>
            </a:pPr>
            <a:endParaRPr lang="en-US" sz="4600" dirty="0" smtClean="0">
              <a:solidFill>
                <a:schemeClr val="tx1"/>
              </a:solidFill>
            </a:endParaRPr>
          </a:p>
          <a:p>
            <a:pPr algn="l">
              <a:buFont typeface="Arial" pitchFamily="34" charset="0"/>
              <a:buChar char="•"/>
            </a:pPr>
            <a:r>
              <a:rPr lang="en-US" sz="4600" dirty="0" smtClean="0">
                <a:solidFill>
                  <a:schemeClr val="tx1"/>
                </a:solidFill>
              </a:rPr>
              <a:t>All the embedded resources will be downloaded . Demonstrate the same</a:t>
            </a:r>
          </a:p>
          <a:p>
            <a:pPr algn="l">
              <a:buFont typeface="Arial" pitchFamily="34" charset="0"/>
              <a:buChar char="•"/>
            </a:pPr>
            <a:endParaRPr lang="en-US" sz="4600" dirty="0" smtClean="0">
              <a:solidFill>
                <a:schemeClr val="tx1"/>
              </a:solidFill>
            </a:endParaRPr>
          </a:p>
          <a:p>
            <a:pPr algn="l">
              <a:buFont typeface="Arial" pitchFamily="34" charset="0"/>
              <a:buChar char="•"/>
            </a:pPr>
            <a:r>
              <a:rPr lang="en-US" sz="4600" dirty="0" smtClean="0">
                <a:solidFill>
                  <a:schemeClr val="tx1"/>
                </a:solidFill>
              </a:rPr>
              <a:t>How clear cache works ?- Demonstrate</a:t>
            </a:r>
          </a:p>
          <a:p>
            <a:pPr algn="l">
              <a:buFont typeface="Arial" pitchFamily="34" charset="0"/>
              <a:buChar char="•"/>
            </a:pPr>
            <a:endParaRPr lang="en-US" dirty="0" smtClean="0"/>
          </a:p>
          <a:p>
            <a:pPr algn="l">
              <a:buFont typeface="Arial" pitchFamily="34" charset="0"/>
              <a:buChar char="•"/>
            </a:pPr>
            <a:endParaRPr lang="en-US" dirty="0"/>
          </a:p>
        </p:txBody>
      </p:sp>
      <p:sp>
        <p:nvSpPr>
          <p:cNvPr id="5" name="Title 1"/>
          <p:cNvSpPr txBox="1">
            <a:spLocks/>
          </p:cNvSpPr>
          <p:nvPr/>
        </p:nvSpPr>
        <p:spPr>
          <a:xfrm>
            <a:off x="647700" y="0"/>
            <a:ext cx="109728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Executing in GUI Mode</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look for results?</a:t>
            </a:r>
            <a:endParaRPr lang="en-US" dirty="0"/>
          </a:p>
        </p:txBody>
      </p:sp>
      <p:sp>
        <p:nvSpPr>
          <p:cNvPr id="3" name="Content Placeholder 2"/>
          <p:cNvSpPr>
            <a:spLocks noGrp="1"/>
          </p:cNvSpPr>
          <p:nvPr>
            <p:ph idx="1"/>
          </p:nvPr>
        </p:nvSpPr>
        <p:spPr/>
        <p:txBody>
          <a:bodyPr/>
          <a:lstStyle/>
          <a:p>
            <a:r>
              <a:rPr lang="en-US" dirty="0" smtClean="0"/>
              <a:t>Using listeners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pic>
        <p:nvPicPr>
          <p:cNvPr id="1317890" name="Picture 2"/>
          <p:cNvPicPr>
            <a:picLocks noChangeAspect="1" noChangeArrowheads="1"/>
          </p:cNvPicPr>
          <p:nvPr/>
        </p:nvPicPr>
        <p:blipFill>
          <a:blip r:embed="rId2"/>
          <a:srcRect/>
          <a:stretch>
            <a:fillRect/>
          </a:stretch>
        </p:blipFill>
        <p:spPr bwMode="auto">
          <a:xfrm>
            <a:off x="1547813" y="919163"/>
            <a:ext cx="9096375" cy="5019675"/>
          </a:xfrm>
          <a:prstGeom prst="rect">
            <a:avLst/>
          </a:prstGeom>
          <a:noFill/>
          <a:ln w="9525">
            <a:noFill/>
            <a:miter lim="800000"/>
            <a:headEnd/>
            <a:tailEnd/>
          </a:ln>
          <a:effectLst/>
        </p:spPr>
      </p:pic>
      <p:sp>
        <p:nvSpPr>
          <p:cNvPr id="5" name="Title 1"/>
          <p:cNvSpPr>
            <a:spLocks noGrp="1"/>
          </p:cNvSpPr>
          <p:nvPr>
            <p:ph type="ctrTitle"/>
          </p:nvPr>
        </p:nvSpPr>
        <p:spPr>
          <a:xfrm>
            <a:off x="0" y="0"/>
            <a:ext cx="12192000" cy="957943"/>
          </a:xfrm>
        </p:spPr>
        <p:txBody>
          <a:bodyPr/>
          <a:lstStyle/>
          <a:p>
            <a:r>
              <a:rPr lang="en-US" dirty="0" smtClean="0"/>
              <a:t>Need of Proxy Server</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0386" name="Picture 2"/>
          <p:cNvPicPr>
            <a:picLocks noChangeAspect="1" noChangeArrowheads="1"/>
          </p:cNvPicPr>
          <p:nvPr/>
        </p:nvPicPr>
        <p:blipFill>
          <a:blip r:embed="rId2"/>
          <a:srcRect/>
          <a:stretch>
            <a:fillRect/>
          </a:stretch>
        </p:blipFill>
        <p:spPr bwMode="auto">
          <a:xfrm>
            <a:off x="3071813" y="1724025"/>
            <a:ext cx="6048375" cy="3409950"/>
          </a:xfrm>
          <a:prstGeom prst="rect">
            <a:avLst/>
          </a:prstGeom>
          <a:noFill/>
          <a:ln w="9525">
            <a:noFill/>
            <a:miter lim="800000"/>
            <a:headEnd/>
            <a:tailEnd/>
          </a:ln>
          <a:effectLst/>
        </p:spPr>
      </p:pic>
      <p:sp>
        <p:nvSpPr>
          <p:cNvPr id="5" name="Title 1"/>
          <p:cNvSpPr txBox="1">
            <a:spLocks/>
          </p:cNvSpPr>
          <p:nvPr/>
        </p:nvSpPr>
        <p:spPr>
          <a:xfrm>
            <a:off x="762000" y="427038"/>
            <a:ext cx="109728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Use</a:t>
            </a:r>
            <a:r>
              <a:rPr kumimoji="0" lang="en-US" sz="4400" b="0" i="0" u="none" strike="noStrike" kern="1200" cap="none" spc="0" normalizeH="0" noProof="0" dirty="0" smtClean="0">
                <a:ln>
                  <a:noFill/>
                </a:ln>
                <a:solidFill>
                  <a:schemeClr val="tx1"/>
                </a:solidFill>
                <a:effectLst/>
                <a:uLnTx/>
                <a:uFillTx/>
                <a:latin typeface="+mj-lt"/>
                <a:ea typeface="+mj-ea"/>
                <a:cs typeface="+mj-cs"/>
              </a:rPr>
              <a:t> Recording Template</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9362" name="Picture 2"/>
          <p:cNvPicPr>
            <a:picLocks noChangeAspect="1" noChangeArrowheads="1"/>
          </p:cNvPicPr>
          <p:nvPr/>
        </p:nvPicPr>
        <p:blipFill>
          <a:blip r:embed="rId2"/>
          <a:srcRect r="24236"/>
          <a:stretch>
            <a:fillRect/>
          </a:stretch>
        </p:blipFill>
        <p:spPr bwMode="auto">
          <a:xfrm>
            <a:off x="2129050" y="1187370"/>
            <a:ext cx="7274257" cy="5400675"/>
          </a:xfrm>
          <a:prstGeom prst="rect">
            <a:avLst/>
          </a:prstGeom>
          <a:noFill/>
          <a:ln w="9525">
            <a:noFill/>
            <a:miter lim="800000"/>
            <a:headEnd/>
            <a:tailEnd/>
          </a:ln>
          <a:effectLst/>
        </p:spPr>
      </p:pic>
      <p:sp>
        <p:nvSpPr>
          <p:cNvPr id="5" name="Title 1"/>
          <p:cNvSpPr txBox="1">
            <a:spLocks/>
          </p:cNvSpPr>
          <p:nvPr/>
        </p:nvSpPr>
        <p:spPr>
          <a:xfrm>
            <a:off x="609600" y="274638"/>
            <a:ext cx="109728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Use</a:t>
            </a:r>
            <a:r>
              <a:rPr kumimoji="0" lang="en-US" sz="4400" b="0" i="0" u="none" strike="noStrike" kern="1200" cap="none" spc="0" normalizeH="0" noProof="0" dirty="0" smtClean="0">
                <a:ln>
                  <a:noFill/>
                </a:ln>
                <a:solidFill>
                  <a:schemeClr val="tx1"/>
                </a:solidFill>
                <a:effectLst/>
                <a:uLnTx/>
                <a:uFillTx/>
                <a:latin typeface="+mj-lt"/>
                <a:ea typeface="+mj-ea"/>
                <a:cs typeface="+mj-cs"/>
              </a:rPr>
              <a:t> Recording Template</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1410" name="Picture 2"/>
          <p:cNvPicPr>
            <a:picLocks noGrp="1" noChangeAspect="1" noChangeArrowheads="1"/>
          </p:cNvPicPr>
          <p:nvPr>
            <p:ph idx="1"/>
          </p:nvPr>
        </p:nvPicPr>
        <p:blipFill>
          <a:blip r:embed="rId2"/>
          <a:srcRect/>
          <a:stretch>
            <a:fillRect/>
          </a:stretch>
        </p:blipFill>
        <p:spPr bwMode="auto">
          <a:xfrm>
            <a:off x="2087380" y="1600200"/>
            <a:ext cx="8017239" cy="4525963"/>
          </a:xfrm>
          <a:prstGeom prst="rect">
            <a:avLst/>
          </a:prstGeom>
          <a:noFill/>
          <a:ln w="9525">
            <a:noFill/>
            <a:miter lim="800000"/>
            <a:headEnd/>
            <a:tailEnd/>
          </a:ln>
          <a:effectLst/>
        </p:spPr>
      </p:pic>
      <p:sp>
        <p:nvSpPr>
          <p:cNvPr id="5" name="Title 1"/>
          <p:cNvSpPr txBox="1">
            <a:spLocks/>
          </p:cNvSpPr>
          <p:nvPr/>
        </p:nvSpPr>
        <p:spPr>
          <a:xfrm>
            <a:off x="762000" y="427038"/>
            <a:ext cx="109728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Use</a:t>
            </a:r>
            <a:r>
              <a:rPr kumimoji="0" lang="en-US" sz="4400" b="0" i="0" u="none" strike="noStrike" kern="1200" cap="none" spc="0" normalizeH="0" noProof="0" dirty="0" smtClean="0">
                <a:ln>
                  <a:noFill/>
                </a:ln>
                <a:solidFill>
                  <a:schemeClr val="tx1"/>
                </a:solidFill>
                <a:effectLst/>
                <a:uLnTx/>
                <a:uFillTx/>
                <a:latin typeface="+mj-lt"/>
                <a:ea typeface="+mj-ea"/>
                <a:cs typeface="+mj-cs"/>
              </a:rPr>
              <a:t> Recording Template</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Executing in Non-GUI Mode</a:t>
            </a: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dirty="0" smtClean="0"/>
              <a:t>GUI mode is not desirable because:</a:t>
            </a:r>
          </a:p>
          <a:p>
            <a:pPr lvl="1"/>
            <a:r>
              <a:rPr lang="en-US" dirty="0" smtClean="0"/>
              <a:t> It consumes a large amount of resources, thus interfering with the test results</a:t>
            </a:r>
          </a:p>
          <a:p>
            <a:pPr lvl="1"/>
            <a:endParaRPr lang="en-US" dirty="0" smtClean="0"/>
          </a:p>
          <a:p>
            <a:pPr>
              <a:buNone/>
            </a:pPr>
            <a:r>
              <a:rPr lang="en-US" dirty="0" smtClean="0"/>
              <a:t>To avoid these issues, use the non-GUI mode</a:t>
            </a:r>
          </a:p>
          <a:p>
            <a:pPr>
              <a:buNone/>
            </a:pPr>
            <a:r>
              <a:rPr lang="en-US" dirty="0" smtClean="0"/>
              <a:t>.</a:t>
            </a:r>
          </a:p>
          <a:p>
            <a:pPr>
              <a:buNone/>
            </a:pPr>
            <a:r>
              <a:rPr lang="en-US" dirty="0" smtClean="0"/>
              <a:t>To see the command line options provided by JMeter, issue the following command in the CMD prompt.</a:t>
            </a:r>
          </a:p>
          <a:p>
            <a:pPr lvl="1"/>
            <a:r>
              <a:rPr lang="en-US" dirty="0" err="1" smtClean="0"/>
              <a:t>jmeter</a:t>
            </a:r>
            <a:r>
              <a:rPr lang="en-US" dirty="0" smtClean="0"/>
              <a:t> –help</a:t>
            </a:r>
          </a:p>
          <a:p>
            <a:pPr lvl="1"/>
            <a:endParaRPr lang="en-US" dirty="0" smtClean="0"/>
          </a:p>
          <a:p>
            <a:pPr>
              <a:buNone/>
            </a:pPr>
            <a:r>
              <a:rPr lang="en-US" i="1" dirty="0" smtClean="0"/>
              <a:t>C:\&gt;</a:t>
            </a:r>
            <a:r>
              <a:rPr lang="en-US" i="1" dirty="0" err="1" smtClean="0"/>
              <a:t>jmeter</a:t>
            </a:r>
            <a:r>
              <a:rPr lang="en-US" i="1" dirty="0" smtClean="0"/>
              <a:t> -n -t FirstTestPlan.jmx -l test-run.jtl</a:t>
            </a:r>
          </a:p>
          <a:p>
            <a:pPr>
              <a:buNone/>
            </a:pPr>
            <a:r>
              <a:rPr lang="en-US" dirty="0" smtClean="0"/>
              <a:t>Note that test-run.jtl is the test execution log file.</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Non-GUI Mode</a:t>
            </a:r>
            <a:endParaRPr lang="en-US" dirty="0"/>
          </a:p>
        </p:txBody>
      </p:sp>
      <p:sp>
        <p:nvSpPr>
          <p:cNvPr id="3" name="Content Placeholder 2"/>
          <p:cNvSpPr>
            <a:spLocks noGrp="1"/>
          </p:cNvSpPr>
          <p:nvPr>
            <p:ph idx="1"/>
          </p:nvPr>
        </p:nvSpPr>
        <p:spPr/>
        <p:txBody>
          <a:bodyPr>
            <a:normAutofit/>
          </a:bodyPr>
          <a:lstStyle/>
          <a:p>
            <a:r>
              <a:rPr lang="en-US" b="1" dirty="0" smtClean="0"/>
              <a:t>Running JMeter in command line mode:</a:t>
            </a:r>
          </a:p>
          <a:p>
            <a:r>
              <a:rPr lang="en-US" dirty="0" smtClean="0"/>
              <a:t>Running JMeter using command line in non-GUI mode is very simple.</a:t>
            </a:r>
          </a:p>
          <a:p>
            <a:r>
              <a:rPr lang="en-US" dirty="0" smtClean="0"/>
              <a:t>Open command prompt</a:t>
            </a:r>
          </a:p>
          <a:p>
            <a:r>
              <a:rPr lang="en-US" dirty="0" smtClean="0"/>
              <a:t>Go into </a:t>
            </a:r>
            <a:r>
              <a:rPr lang="en-US" dirty="0" err="1" smtClean="0"/>
              <a:t>JMeter’s</a:t>
            </a:r>
            <a:r>
              <a:rPr lang="en-US" dirty="0" smtClean="0"/>
              <a:t> bin folder</a:t>
            </a:r>
          </a:p>
          <a:p>
            <a:r>
              <a:rPr lang="en-US" dirty="0" smtClean="0"/>
              <a:t>Enter following command, </a:t>
            </a:r>
            <a:r>
              <a:rPr lang="en-US" dirty="0" err="1" smtClean="0"/>
              <a:t>jmeter</a:t>
            </a:r>
            <a:r>
              <a:rPr lang="en-US" dirty="0" smtClean="0"/>
              <a:t> -n –t test.jmx -l testresults.jtl</a:t>
            </a:r>
          </a:p>
          <a:p>
            <a:pPr>
              <a:buNone/>
            </a:pPr>
            <a:r>
              <a:rPr lang="en-US" dirty="0" smtClean="0"/>
              <a:t/>
            </a:r>
            <a:br>
              <a:rPr lang="en-US" dirty="0" smtClean="0"/>
            </a:br>
            <a:endParaRPr lang="en-US" dirty="0"/>
          </a:p>
        </p:txBody>
      </p:sp>
      <p:sp>
        <p:nvSpPr>
          <p:cNvPr id="4" name="Rectangle 3"/>
          <p:cNvSpPr/>
          <p:nvPr/>
        </p:nvSpPr>
        <p:spPr>
          <a:xfrm>
            <a:off x="1306286" y="2658853"/>
            <a:ext cx="6096000" cy="369332"/>
          </a:xfrm>
          <a:prstGeom prst="rect">
            <a:avLst/>
          </a:prstGeom>
        </p:spPr>
        <p:txBody>
          <a:bodyPr>
            <a:spAutoFit/>
          </a:bodyPr>
          <a:lstStyle/>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Non-GUI Mode</a:t>
            </a:r>
            <a:endParaRPr lang="en-US" dirty="0"/>
          </a:p>
        </p:txBody>
      </p:sp>
      <p:sp>
        <p:nvSpPr>
          <p:cNvPr id="3" name="Content Placeholder 2"/>
          <p:cNvSpPr>
            <a:spLocks noGrp="1"/>
          </p:cNvSpPr>
          <p:nvPr>
            <p:ph idx="1"/>
          </p:nvPr>
        </p:nvSpPr>
        <p:spPr>
          <a:xfrm>
            <a:off x="609600" y="1600206"/>
            <a:ext cx="5617029" cy="4525963"/>
          </a:xfrm>
        </p:spPr>
        <p:txBody>
          <a:bodyPr/>
          <a:lstStyle/>
          <a:p>
            <a:pPr>
              <a:buNone/>
            </a:pPr>
            <a:r>
              <a:rPr lang="en-US" dirty="0" smtClean="0"/>
              <a:t>Screenshot is taken while the test is executing</a:t>
            </a:r>
            <a:endParaRPr lang="en-US" dirty="0"/>
          </a:p>
        </p:txBody>
      </p:sp>
      <p:pic>
        <p:nvPicPr>
          <p:cNvPr id="1316867" name="Picture 3"/>
          <p:cNvPicPr>
            <a:picLocks noChangeAspect="1" noChangeArrowheads="1"/>
          </p:cNvPicPr>
          <p:nvPr/>
        </p:nvPicPr>
        <p:blipFill>
          <a:blip r:embed="rId2"/>
          <a:srcRect/>
          <a:stretch>
            <a:fillRect/>
          </a:stretch>
        </p:blipFill>
        <p:spPr bwMode="auto">
          <a:xfrm>
            <a:off x="6595127" y="1930400"/>
            <a:ext cx="4324603" cy="3965349"/>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Non-GUI Mode</a:t>
            </a:r>
            <a:endParaRPr lang="en-US" dirty="0"/>
          </a:p>
        </p:txBody>
      </p:sp>
      <p:sp>
        <p:nvSpPr>
          <p:cNvPr id="3" name="Content Placeholder 2"/>
          <p:cNvSpPr>
            <a:spLocks noGrp="1"/>
          </p:cNvSpPr>
          <p:nvPr>
            <p:ph idx="1"/>
          </p:nvPr>
        </p:nvSpPr>
        <p:spPr/>
        <p:txBody>
          <a:bodyPr>
            <a:normAutofit fontScale="92500" lnSpcReduction="20000"/>
          </a:bodyPr>
          <a:lstStyle/>
          <a:p>
            <a:r>
              <a:rPr lang="en-US" dirty="0" err="1" smtClean="0"/>
              <a:t>jmeter</a:t>
            </a:r>
            <a:r>
              <a:rPr lang="en-US" dirty="0" smtClean="0"/>
              <a:t> -n –t test.jmx -l testresults.jtl</a:t>
            </a:r>
          </a:p>
          <a:p>
            <a:r>
              <a:rPr lang="en-US" dirty="0" smtClean="0"/>
              <a:t>-n: It specifies JMeter is to run in non-</a:t>
            </a:r>
            <a:r>
              <a:rPr lang="en-US" dirty="0" err="1" smtClean="0"/>
              <a:t>gui</a:t>
            </a:r>
            <a:r>
              <a:rPr lang="en-US" dirty="0" smtClean="0"/>
              <a:t> mode</a:t>
            </a:r>
            <a:br>
              <a:rPr lang="en-US" dirty="0" smtClean="0"/>
            </a:br>
            <a:r>
              <a:rPr lang="en-US" dirty="0" smtClean="0"/>
              <a:t>-t: Name of JMX file that contains the Test Plan</a:t>
            </a:r>
            <a:br>
              <a:rPr lang="en-US" dirty="0" smtClean="0"/>
            </a:br>
            <a:r>
              <a:rPr lang="en-US" dirty="0" smtClean="0"/>
              <a:t>-l: Name of JTL(JMeter text logs) file to log results</a:t>
            </a:r>
            <a:br>
              <a:rPr lang="en-US" dirty="0" smtClean="0"/>
            </a:br>
            <a:r>
              <a:rPr lang="en-US" dirty="0" smtClean="0"/>
              <a:t>-j: Name of JMeter run log file</a:t>
            </a:r>
          </a:p>
          <a:p>
            <a:r>
              <a:rPr lang="en-US" dirty="0" smtClean="0"/>
              <a:t>Other than these options, JMeter has several other parameters that can be used for running in the non-GUI mode.</a:t>
            </a:r>
          </a:p>
          <a:p>
            <a:r>
              <a:rPr lang="en-US" dirty="0" smtClean="0"/>
              <a:t>-R: list of remote servers,</a:t>
            </a:r>
          </a:p>
          <a:p>
            <a:r>
              <a:rPr lang="en-US" dirty="0" smtClean="0"/>
              <a:t>-H: proxy server hostname or </a:t>
            </a:r>
            <a:r>
              <a:rPr lang="en-US" dirty="0" err="1" smtClean="0"/>
              <a:t>ip</a:t>
            </a:r>
            <a:r>
              <a:rPr lang="en-US" dirty="0" smtClean="0"/>
              <a:t> address</a:t>
            </a:r>
            <a:br>
              <a:rPr lang="en-US" dirty="0" smtClean="0"/>
            </a:br>
            <a:r>
              <a:rPr lang="en-US" dirty="0" smtClean="0"/>
              <a:t>-P: proxy server port</a:t>
            </a:r>
          </a:p>
          <a:p>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Non-GUI Mode</a:t>
            </a:r>
            <a:endParaRPr lang="en-US" dirty="0"/>
          </a:p>
        </p:txBody>
      </p:sp>
      <p:sp>
        <p:nvSpPr>
          <p:cNvPr id="3" name="Content Placeholder 2"/>
          <p:cNvSpPr>
            <a:spLocks noGrp="1"/>
          </p:cNvSpPr>
          <p:nvPr>
            <p:ph idx="1"/>
          </p:nvPr>
        </p:nvSpPr>
        <p:spPr/>
        <p:txBody>
          <a:bodyPr/>
          <a:lstStyle/>
          <a:p>
            <a:r>
              <a:rPr lang="en-US" b="1" dirty="0" smtClean="0"/>
              <a:t>View test result:</a:t>
            </a:r>
            <a:r>
              <a:rPr lang="en-US" dirty="0" smtClean="0"/>
              <a:t/>
            </a:r>
            <a:br>
              <a:rPr lang="en-US" dirty="0" smtClean="0"/>
            </a:br>
            <a:r>
              <a:rPr lang="en-US" dirty="0" smtClean="0"/>
              <a:t>Once your test is complete, you will see the following display</a:t>
            </a:r>
          </a:p>
          <a:p>
            <a:endParaRPr lang="en-US" dirty="0"/>
          </a:p>
        </p:txBody>
      </p:sp>
      <p:pic>
        <p:nvPicPr>
          <p:cNvPr id="1317890" name="Picture 2" descr="View test result"/>
          <p:cNvPicPr>
            <a:picLocks noChangeAspect="1" noChangeArrowheads="1"/>
          </p:cNvPicPr>
          <p:nvPr/>
        </p:nvPicPr>
        <p:blipFill>
          <a:blip r:embed="rId2"/>
          <a:srcRect/>
          <a:stretch>
            <a:fillRect/>
          </a:stretch>
        </p:blipFill>
        <p:spPr bwMode="auto">
          <a:xfrm>
            <a:off x="3029404" y="2932112"/>
            <a:ext cx="6391275" cy="3219451"/>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Non-GUI Mode</a:t>
            </a: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t>View test result:</a:t>
            </a:r>
            <a:r>
              <a:rPr lang="en-US" dirty="0" smtClean="0"/>
              <a:t/>
            </a:r>
            <a:br>
              <a:rPr lang="en-US" dirty="0" smtClean="0"/>
            </a:br>
            <a:r>
              <a:rPr lang="en-US" dirty="0" smtClean="0"/>
              <a:t>After completing the test, a JTL file will be generated at jmeter2.12/bin folder</a:t>
            </a:r>
          </a:p>
          <a:p>
            <a:r>
              <a:rPr lang="en-US" dirty="0" smtClean="0"/>
              <a:t>Follow below steps to view test results from the resultant JTL file.</a:t>
            </a:r>
          </a:p>
          <a:p>
            <a:r>
              <a:rPr lang="en-US" dirty="0" smtClean="0"/>
              <a:t>Open JMeter in GUI mode.</a:t>
            </a:r>
          </a:p>
          <a:p>
            <a:r>
              <a:rPr lang="en-US" dirty="0" smtClean="0"/>
              <a:t>Add any listener </a:t>
            </a:r>
            <a:r>
              <a:rPr lang="en-US" dirty="0" err="1" smtClean="0"/>
              <a:t>Eg</a:t>
            </a:r>
            <a:r>
              <a:rPr lang="en-US" dirty="0" smtClean="0"/>
              <a:t>. View Results Tree.</a:t>
            </a:r>
          </a:p>
          <a:p>
            <a:r>
              <a:rPr lang="en-US" dirty="0" smtClean="0"/>
              <a:t>Click Browse button of the file name field in listener.</a:t>
            </a:r>
          </a:p>
          <a:p>
            <a:r>
              <a:rPr lang="en-US" dirty="0" smtClean="0"/>
              <a:t>Open testresult.jtl file.</a:t>
            </a:r>
          </a:p>
          <a:p>
            <a:r>
              <a:rPr lang="en-US" dirty="0" smtClean="0"/>
              <a:t>You should be able to see the result in listener now.</a:t>
            </a:r>
          </a:p>
          <a:p>
            <a:endParaRPr lang="en-US" dirty="0" smtClean="0"/>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Non-GUI Mode</a:t>
            </a:r>
            <a:endParaRPr lang="en-US" dirty="0"/>
          </a:p>
        </p:txBody>
      </p:sp>
      <p:sp>
        <p:nvSpPr>
          <p:cNvPr id="3" name="Content Placeholder 2"/>
          <p:cNvSpPr>
            <a:spLocks noGrp="1"/>
          </p:cNvSpPr>
          <p:nvPr>
            <p:ph idx="1"/>
          </p:nvPr>
        </p:nvSpPr>
        <p:spPr/>
        <p:txBody>
          <a:bodyPr>
            <a:normAutofit/>
          </a:bodyPr>
          <a:lstStyle/>
          <a:p>
            <a:pPr>
              <a:buNone/>
            </a:pPr>
            <a:r>
              <a:rPr lang="en-US" b="1" dirty="0" smtClean="0"/>
              <a:t>To stop the test</a:t>
            </a:r>
          </a:p>
          <a:p>
            <a:pPr>
              <a:buNone/>
            </a:pPr>
            <a:r>
              <a:rPr lang="en-US" sz="1800" dirty="0" smtClean="0"/>
              <a:t>Go to the bin folder and run the following program as shown in screenshot</a:t>
            </a:r>
            <a:r>
              <a:rPr lang="en-US" dirty="0" smtClean="0"/>
              <a:t/>
            </a:r>
            <a:br>
              <a:rPr lang="en-US" dirty="0" smtClean="0"/>
            </a:br>
            <a:endParaRPr lang="en-US" dirty="0" smtClean="0"/>
          </a:p>
          <a:p>
            <a:endParaRPr lang="en-US" dirty="0"/>
          </a:p>
        </p:txBody>
      </p:sp>
      <p:pic>
        <p:nvPicPr>
          <p:cNvPr id="1330178" name="Picture 2"/>
          <p:cNvPicPr>
            <a:picLocks noChangeAspect="1" noChangeArrowheads="1"/>
          </p:cNvPicPr>
          <p:nvPr/>
        </p:nvPicPr>
        <p:blipFill>
          <a:blip r:embed="rId2"/>
          <a:srcRect/>
          <a:stretch>
            <a:fillRect/>
          </a:stretch>
        </p:blipFill>
        <p:spPr bwMode="auto">
          <a:xfrm>
            <a:off x="2335213" y="2606675"/>
            <a:ext cx="7496175" cy="3324225"/>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6866" name="Picture 2"/>
          <p:cNvPicPr>
            <a:picLocks noChangeAspect="1" noChangeArrowheads="1"/>
          </p:cNvPicPr>
          <p:nvPr/>
        </p:nvPicPr>
        <p:blipFill>
          <a:blip r:embed="rId2"/>
          <a:srcRect/>
          <a:stretch>
            <a:fillRect/>
          </a:stretch>
        </p:blipFill>
        <p:spPr bwMode="auto">
          <a:xfrm>
            <a:off x="3120570" y="1243305"/>
            <a:ext cx="7299779" cy="5362283"/>
          </a:xfrm>
          <a:prstGeom prst="rect">
            <a:avLst/>
          </a:prstGeom>
          <a:noFill/>
          <a:ln w="9525">
            <a:noFill/>
            <a:miter lim="800000"/>
            <a:headEnd/>
            <a:tailEnd/>
          </a:ln>
          <a:effectLst/>
        </p:spPr>
      </p:pic>
      <p:sp>
        <p:nvSpPr>
          <p:cNvPr id="5" name="Title 1"/>
          <p:cNvSpPr txBox="1">
            <a:spLocks/>
          </p:cNvSpPr>
          <p:nvPr/>
        </p:nvSpPr>
        <p:spPr>
          <a:xfrm>
            <a:off x="0" y="0"/>
            <a:ext cx="12192000" cy="957943"/>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Setting up Proxy Server</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Controller</a:t>
            </a:r>
            <a:endParaRPr lang="en-US" dirty="0"/>
          </a:p>
        </p:txBody>
      </p:sp>
      <p:sp>
        <p:nvSpPr>
          <p:cNvPr id="3" name="Content Placeholder 2"/>
          <p:cNvSpPr>
            <a:spLocks noGrp="1"/>
          </p:cNvSpPr>
          <p:nvPr>
            <p:ph idx="1"/>
          </p:nvPr>
        </p:nvSpPr>
        <p:spPr/>
        <p:txBody>
          <a:bodyPr>
            <a:normAutofit/>
          </a:bodyPr>
          <a:lstStyle/>
          <a:p>
            <a:r>
              <a:rPr lang="en-US" dirty="0" smtClean="0"/>
              <a:t>The Simple Controller provides no functionality beyond that of grouping, primarily to organize samplers and other logic controllers.</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 controller</a:t>
            </a:r>
            <a:endParaRPr lang="en-US" dirty="0"/>
          </a:p>
        </p:txBody>
      </p:sp>
      <p:sp>
        <p:nvSpPr>
          <p:cNvPr id="3" name="Content Placeholder 2"/>
          <p:cNvSpPr>
            <a:spLocks noGrp="1"/>
          </p:cNvSpPr>
          <p:nvPr>
            <p:ph idx="1"/>
          </p:nvPr>
        </p:nvSpPr>
        <p:spPr/>
        <p:txBody>
          <a:bodyPr>
            <a:normAutofit fontScale="85000" lnSpcReduction="20000"/>
          </a:bodyPr>
          <a:lstStyle/>
          <a:p>
            <a:pPr>
              <a:buFont typeface="Wingdings" pitchFamily="2" charset="2"/>
              <a:buChar char="Ø"/>
            </a:pPr>
            <a:r>
              <a:rPr lang="en-US" dirty="0" smtClean="0"/>
              <a:t>Transaction controller merges RT of all the samplers under it</a:t>
            </a:r>
          </a:p>
          <a:p>
            <a:pPr>
              <a:buFont typeface="Wingdings" pitchFamily="2" charset="2"/>
              <a:buChar char="Ø"/>
            </a:pPr>
            <a:r>
              <a:rPr lang="en-US" dirty="0" smtClean="0"/>
              <a:t>The Transaction Controller is considered successful only if all the samplers under it are successful</a:t>
            </a:r>
          </a:p>
          <a:p>
            <a:pPr>
              <a:buFont typeface="Wingdings" pitchFamily="2" charset="2"/>
              <a:buChar char="Ø"/>
            </a:pPr>
            <a:r>
              <a:rPr lang="en-US" dirty="0" smtClean="0"/>
              <a:t>The Transaction Controller can function in </a:t>
            </a:r>
            <a:r>
              <a:rPr lang="en-US" i="1" dirty="0" smtClean="0"/>
              <a:t>Parent Mode.</a:t>
            </a:r>
          </a:p>
          <a:p>
            <a:pPr>
              <a:buFont typeface="Wingdings" pitchFamily="2" charset="2"/>
              <a:buChar char="Ø"/>
            </a:pPr>
            <a:r>
              <a:rPr lang="en-US" dirty="0" smtClean="0"/>
              <a:t>In the Parent Mode, the individual samples can still appear in the View Results Tree, but no longer appear as separate entries in View Results in Table or in other listeners.</a:t>
            </a:r>
          </a:p>
          <a:p>
            <a:pPr>
              <a:buFont typeface="Wingdings" pitchFamily="2" charset="2"/>
              <a:buChar char="Ø"/>
            </a:pPr>
            <a:r>
              <a:rPr lang="en-US" dirty="0" smtClean="0"/>
              <a:t>By default, Transaction Controller does not include the time taken by timers and pre-processors.</a:t>
            </a:r>
          </a:p>
          <a:p>
            <a:pPr>
              <a:buFont typeface="Wingdings" pitchFamily="2" charset="2"/>
              <a:buChar char="Ø"/>
            </a:pPr>
            <a:r>
              <a:rPr lang="en-US" dirty="0" smtClean="0"/>
              <a:t>However, it can be configured to include the timers by enabling a checkbox.</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Transaction controller</a:t>
            </a:r>
            <a:endParaRPr lang="en-US" dirty="0"/>
          </a:p>
        </p:txBody>
      </p:sp>
      <p:sp>
        <p:nvSpPr>
          <p:cNvPr id="3" name="Content Placeholder 2"/>
          <p:cNvSpPr>
            <a:spLocks noGrp="1"/>
          </p:cNvSpPr>
          <p:nvPr>
            <p:ph idx="1"/>
          </p:nvPr>
        </p:nvSpPr>
        <p:spPr/>
        <p:txBody>
          <a:bodyPr>
            <a:normAutofit fontScale="85000" lnSpcReduction="20000"/>
          </a:bodyPr>
          <a:lstStyle/>
          <a:p>
            <a:pPr>
              <a:buFont typeface="Wingdings" pitchFamily="2" charset="2"/>
              <a:buChar char="Ø"/>
            </a:pPr>
            <a:r>
              <a:rPr lang="en-US" dirty="0" smtClean="0"/>
              <a:t>Transaction controller merges RT of all the samplers under it</a:t>
            </a:r>
          </a:p>
          <a:p>
            <a:pPr>
              <a:buFont typeface="Wingdings" pitchFamily="2" charset="2"/>
              <a:buChar char="Ø"/>
            </a:pPr>
            <a:r>
              <a:rPr lang="en-US" dirty="0" smtClean="0"/>
              <a:t>The Transaction Controller is considered successful only if all the samplers under it are successful</a:t>
            </a:r>
          </a:p>
          <a:p>
            <a:pPr>
              <a:buFont typeface="Wingdings" pitchFamily="2" charset="2"/>
              <a:buChar char="Ø"/>
            </a:pPr>
            <a:r>
              <a:rPr lang="en-US" dirty="0" smtClean="0"/>
              <a:t>The Transaction Controller can function in </a:t>
            </a:r>
            <a:r>
              <a:rPr lang="en-US" i="1" dirty="0" smtClean="0"/>
              <a:t>Parent Mode.</a:t>
            </a:r>
          </a:p>
          <a:p>
            <a:pPr>
              <a:buFont typeface="Wingdings" pitchFamily="2" charset="2"/>
              <a:buChar char="Ø"/>
            </a:pPr>
            <a:r>
              <a:rPr lang="en-US" dirty="0" smtClean="0"/>
              <a:t>In the Parent Mode, the individual samples can still appear in the View Results Tree, but no longer appear as separate entries in View Results in Table or in other listeners.</a:t>
            </a:r>
          </a:p>
          <a:p>
            <a:pPr>
              <a:buFont typeface="Wingdings" pitchFamily="2" charset="2"/>
              <a:buChar char="Ø"/>
            </a:pPr>
            <a:r>
              <a:rPr lang="en-US" dirty="0" smtClean="0"/>
              <a:t>By default, Transaction Controller does not include the time taken by timers and pre-processors.</a:t>
            </a:r>
          </a:p>
          <a:p>
            <a:pPr>
              <a:buFont typeface="Wingdings" pitchFamily="2" charset="2"/>
              <a:buChar char="Ø"/>
            </a:pPr>
            <a:r>
              <a:rPr lang="en-US" dirty="0" smtClean="0"/>
              <a:t>However, it can be configured to include the timers by enabling a checkbox.</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 controller</a:t>
            </a:r>
            <a:endParaRPr lang="en-US" dirty="0"/>
          </a:p>
        </p:txBody>
      </p:sp>
      <p:sp>
        <p:nvSpPr>
          <p:cNvPr id="3" name="Content Placeholder 2"/>
          <p:cNvSpPr>
            <a:spLocks noGrp="1"/>
          </p:cNvSpPr>
          <p:nvPr>
            <p:ph idx="1"/>
          </p:nvPr>
        </p:nvSpPr>
        <p:spPr/>
        <p:txBody>
          <a:bodyPr>
            <a:normAutofit lnSpcReduction="10000"/>
          </a:bodyPr>
          <a:lstStyle/>
          <a:p>
            <a:r>
              <a:rPr lang="en-US" dirty="0" smtClean="0"/>
              <a:t>The Loop Controller can be configured to loop indefinitely by enabling the Forever checkbox. </a:t>
            </a:r>
          </a:p>
          <a:p>
            <a:r>
              <a:rPr lang="en-US" dirty="0" smtClean="0"/>
              <a:t>This gets enabled even if you enter any negative number for Loop Count.</a:t>
            </a:r>
          </a:p>
          <a:p>
            <a:r>
              <a:rPr lang="en-US" dirty="0" smtClean="0"/>
              <a:t>If you run the test with the Forever checkbox enabled, you need to click on the Shutdown button and terminate the test gracefully. </a:t>
            </a:r>
          </a:p>
          <a:p>
            <a:r>
              <a:rPr lang="en-US" dirty="0" smtClean="0"/>
              <a:t>Clicking on the Stop button terminates the threads abruptly, and you may see some errors in the requests.</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Runtime Controller</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i="1" dirty="0" smtClean="0"/>
              <a:t>Runtime Controller controls the duration for which its child elements are run.</a:t>
            </a:r>
          </a:p>
          <a:p>
            <a:r>
              <a:rPr lang="en-US" dirty="0" smtClean="0"/>
              <a:t>A Runtime Controller executes its child elements in its hierarchy for the specified duration. At the end of the nested elements, it loops through again. </a:t>
            </a:r>
          </a:p>
          <a:p>
            <a:r>
              <a:rPr lang="en-US" dirty="0" smtClean="0"/>
              <a:t>Using the same logic, if the specified time runs out, the Runtime Controller stops execution even if it has executed only a part of the nested elements. The currently executing element is allowed to complete, but the newer elements are not executed once the specified time is over.</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Throughput Controller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 Throughput Controller controls the number of executions of its child elements. This is a misnomer, as it does not control the throughput.</a:t>
            </a:r>
          </a:p>
          <a:p>
            <a:pPr>
              <a:buNone/>
            </a:pPr>
            <a:endParaRPr lang="en-US" dirty="0" smtClean="0"/>
          </a:p>
          <a:p>
            <a:r>
              <a:rPr lang="en-US" dirty="0" smtClean="0"/>
              <a:t>You can configure this in two modes:</a:t>
            </a:r>
          </a:p>
          <a:p>
            <a:endParaRPr lang="en-US" dirty="0" smtClean="0"/>
          </a:p>
          <a:p>
            <a:r>
              <a:rPr lang="en-US" b="1" dirty="0" smtClean="0"/>
              <a:t>Number of Executions: </a:t>
            </a:r>
            <a:r>
              <a:rPr lang="en-US" dirty="0" smtClean="0"/>
              <a:t>The child elements are executed until the specified count is reached and the subsequent executions are skipped. To configure this, choose Total Executions and specify a value for Throughput.</a:t>
            </a:r>
          </a:p>
          <a:p>
            <a:endParaRPr lang="en-US" dirty="0" smtClean="0"/>
          </a:p>
          <a:p>
            <a:r>
              <a:rPr lang="en-US" b="1" dirty="0" smtClean="0"/>
              <a:t>Percentage of Executions: </a:t>
            </a:r>
            <a:r>
              <a:rPr lang="en-US" dirty="0" smtClean="0"/>
              <a:t>The concept is the same except that the number of executions of the child elements is restricted by the percentage configured.</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218" name="Picture 2"/>
          <p:cNvPicPr>
            <a:picLocks noChangeAspect="1" noChangeArrowheads="1"/>
          </p:cNvPicPr>
          <p:nvPr/>
        </p:nvPicPr>
        <p:blipFill>
          <a:blip r:embed="rId2"/>
          <a:srcRect t="3535"/>
          <a:stretch>
            <a:fillRect/>
          </a:stretch>
        </p:blipFill>
        <p:spPr bwMode="auto">
          <a:xfrm>
            <a:off x="343748" y="1434662"/>
            <a:ext cx="11212705" cy="34684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Once Only Controller</a:t>
            </a:r>
            <a:endParaRPr lang="en-US" dirty="0"/>
          </a:p>
        </p:txBody>
      </p:sp>
      <p:sp>
        <p:nvSpPr>
          <p:cNvPr id="3" name="Content Placeholder 2"/>
          <p:cNvSpPr>
            <a:spLocks noGrp="1"/>
          </p:cNvSpPr>
          <p:nvPr>
            <p:ph idx="1"/>
          </p:nvPr>
        </p:nvSpPr>
        <p:spPr/>
        <p:txBody>
          <a:bodyPr>
            <a:normAutofit lnSpcReduction="10000"/>
          </a:bodyPr>
          <a:lstStyle/>
          <a:p>
            <a:r>
              <a:rPr lang="en-US" dirty="0" smtClean="0"/>
              <a:t>Once Only Controller executes its child elements only once per thread / VUser. </a:t>
            </a:r>
          </a:p>
          <a:p>
            <a:endParaRPr lang="en-US" dirty="0" smtClean="0"/>
          </a:p>
          <a:p>
            <a:r>
              <a:rPr lang="en-US" dirty="0" smtClean="0"/>
              <a:t>This is typically used to perform logins or another use-case that’s needed only once for a user session.</a:t>
            </a:r>
          </a:p>
          <a:p>
            <a:endParaRPr lang="en-US" dirty="0" smtClean="0"/>
          </a:p>
          <a:p>
            <a:r>
              <a:rPr lang="en-US" dirty="0" smtClean="0"/>
              <a:t>The Once Only Controller should be a child element of the thread group or Loop Controller. Otherwise, the behavior is not defined.</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Interleave </a:t>
            </a:r>
            <a:r>
              <a:rPr lang="en-US" i="1" dirty="0" smtClean="0"/>
              <a:t>Controller</a:t>
            </a:r>
            <a:endParaRPr lang="en-US" dirty="0"/>
          </a:p>
        </p:txBody>
      </p:sp>
      <p:sp>
        <p:nvSpPr>
          <p:cNvPr id="3" name="Content Placeholder 2"/>
          <p:cNvSpPr>
            <a:spLocks noGrp="1"/>
          </p:cNvSpPr>
          <p:nvPr>
            <p:ph idx="1"/>
          </p:nvPr>
        </p:nvSpPr>
        <p:spPr/>
        <p:txBody>
          <a:bodyPr>
            <a:normAutofit/>
          </a:bodyPr>
          <a:lstStyle/>
          <a:p>
            <a:r>
              <a:rPr lang="en-US" dirty="0" smtClean="0"/>
              <a:t>The Interleave Controller executes only one of its child elements per loop iteration. Each time it iterates, it picks the next child element in sequence.</a:t>
            </a:r>
          </a:p>
          <a:p>
            <a:endParaRPr lang="en-US" dirty="0" smtClean="0"/>
          </a:p>
          <a:p>
            <a:r>
              <a:rPr lang="en-US" dirty="0" smtClean="0"/>
              <a:t>How the values will be picked for multiple threads?</a:t>
            </a:r>
          </a:p>
          <a:p>
            <a:endParaRPr lang="en-US" dirty="0" smtClean="0"/>
          </a:p>
          <a:p>
            <a:r>
              <a:rPr lang="en-US" dirty="0" smtClean="0"/>
              <a:t>What if, there are child controllers</a:t>
            </a:r>
          </a:p>
          <a:p>
            <a:endParaRPr lang="en-US" dirty="0" smtClean="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Interleave </a:t>
            </a:r>
            <a:r>
              <a:rPr lang="en-US" i="1" dirty="0" smtClean="0"/>
              <a:t>Controller</a:t>
            </a:r>
            <a:endParaRPr lang="en-US" dirty="0"/>
          </a:p>
        </p:txBody>
      </p:sp>
      <p:sp>
        <p:nvSpPr>
          <p:cNvPr id="3" name="Content Placeholder 2"/>
          <p:cNvSpPr>
            <a:spLocks noGrp="1"/>
          </p:cNvSpPr>
          <p:nvPr>
            <p:ph idx="1"/>
          </p:nvPr>
        </p:nvSpPr>
        <p:spPr/>
        <p:txBody>
          <a:bodyPr>
            <a:normAutofit/>
          </a:bodyPr>
          <a:lstStyle/>
          <a:p>
            <a:r>
              <a:rPr lang="en-US" dirty="0" smtClean="0"/>
              <a:t>What if, there are child controllers</a:t>
            </a:r>
          </a:p>
          <a:p>
            <a:endParaRPr lang="en-US" dirty="0" smtClean="0"/>
          </a:p>
        </p:txBody>
      </p:sp>
      <p:pic>
        <p:nvPicPr>
          <p:cNvPr id="1035266" name="Picture 2"/>
          <p:cNvPicPr>
            <a:picLocks noChangeAspect="1" noChangeArrowheads="1"/>
          </p:cNvPicPr>
          <p:nvPr/>
        </p:nvPicPr>
        <p:blipFill>
          <a:blip r:embed="rId2"/>
          <a:srcRect/>
          <a:stretch>
            <a:fillRect/>
          </a:stretch>
        </p:blipFill>
        <p:spPr bwMode="auto">
          <a:xfrm>
            <a:off x="2001728" y="2425919"/>
            <a:ext cx="8220075" cy="377190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pic>
        <p:nvPicPr>
          <p:cNvPr id="1042434" name="Picture 2"/>
          <p:cNvPicPr>
            <a:picLocks noChangeAspect="1" noChangeArrowheads="1"/>
          </p:cNvPicPr>
          <p:nvPr/>
        </p:nvPicPr>
        <p:blipFill>
          <a:blip r:embed="rId2"/>
          <a:srcRect/>
          <a:stretch>
            <a:fillRect/>
          </a:stretch>
        </p:blipFill>
        <p:spPr bwMode="auto">
          <a:xfrm>
            <a:off x="1103266" y="1983901"/>
            <a:ext cx="10258425" cy="3790950"/>
          </a:xfrm>
          <a:prstGeom prst="rect">
            <a:avLst/>
          </a:prstGeom>
          <a:noFill/>
          <a:ln w="9525">
            <a:noFill/>
            <a:miter lim="800000"/>
            <a:headEnd/>
            <a:tailEnd/>
          </a:ln>
          <a:effectLst/>
        </p:spPr>
      </p:pic>
      <p:sp>
        <p:nvSpPr>
          <p:cNvPr id="7" name="Title 1"/>
          <p:cNvSpPr txBox="1">
            <a:spLocks/>
          </p:cNvSpPr>
          <p:nvPr/>
        </p:nvSpPr>
        <p:spPr>
          <a:xfrm>
            <a:off x="0" y="0"/>
            <a:ext cx="12192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Recording Issues</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Interleave </a:t>
            </a:r>
            <a:r>
              <a:rPr lang="en-US" i="1" dirty="0" smtClean="0"/>
              <a:t>Controller</a:t>
            </a:r>
            <a:endParaRPr lang="en-US" dirty="0"/>
          </a:p>
        </p:txBody>
      </p:sp>
      <p:pic>
        <p:nvPicPr>
          <p:cNvPr id="1036290" name="Picture 2"/>
          <p:cNvPicPr>
            <a:picLocks noChangeAspect="1" noChangeArrowheads="1"/>
          </p:cNvPicPr>
          <p:nvPr/>
        </p:nvPicPr>
        <p:blipFill>
          <a:blip r:embed="rId2"/>
          <a:srcRect/>
          <a:stretch>
            <a:fillRect/>
          </a:stretch>
        </p:blipFill>
        <p:spPr bwMode="auto">
          <a:xfrm>
            <a:off x="2470430" y="1249745"/>
            <a:ext cx="5734368" cy="2849289"/>
          </a:xfrm>
          <a:prstGeom prst="rect">
            <a:avLst/>
          </a:prstGeom>
          <a:noFill/>
          <a:ln w="9525">
            <a:noFill/>
            <a:miter lim="800000"/>
            <a:headEnd/>
            <a:tailEnd/>
          </a:ln>
          <a:effectLst/>
        </p:spPr>
      </p:pic>
      <p:pic>
        <p:nvPicPr>
          <p:cNvPr id="1036291" name="Picture 3"/>
          <p:cNvPicPr>
            <a:picLocks noChangeAspect="1" noChangeArrowheads="1"/>
          </p:cNvPicPr>
          <p:nvPr/>
        </p:nvPicPr>
        <p:blipFill>
          <a:blip r:embed="rId3"/>
          <a:srcRect/>
          <a:stretch>
            <a:fillRect/>
          </a:stretch>
        </p:blipFill>
        <p:spPr bwMode="auto">
          <a:xfrm>
            <a:off x="2537761" y="4215595"/>
            <a:ext cx="5644542" cy="2642405"/>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Controller</a:t>
            </a:r>
            <a:endParaRPr lang="en-US" dirty="0"/>
          </a:p>
        </p:txBody>
      </p:sp>
      <p:sp>
        <p:nvSpPr>
          <p:cNvPr id="3" name="Content Placeholder 2"/>
          <p:cNvSpPr>
            <a:spLocks noGrp="1"/>
          </p:cNvSpPr>
          <p:nvPr>
            <p:ph idx="1"/>
          </p:nvPr>
        </p:nvSpPr>
        <p:spPr/>
        <p:txBody>
          <a:bodyPr/>
          <a:lstStyle/>
          <a:p>
            <a:r>
              <a:rPr lang="en-US" dirty="0" smtClean="0"/>
              <a:t>The Random Controller is similar to the Interleave Controller except that the order of interleaving is random instead of sequential. The configuration is just like the Interleave Controller.</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Order Controller</a:t>
            </a:r>
            <a:endParaRPr lang="en-US" dirty="0"/>
          </a:p>
        </p:txBody>
      </p:sp>
      <p:sp>
        <p:nvSpPr>
          <p:cNvPr id="3" name="Content Placeholder 2"/>
          <p:cNvSpPr>
            <a:spLocks noGrp="1"/>
          </p:cNvSpPr>
          <p:nvPr>
            <p:ph idx="1"/>
          </p:nvPr>
        </p:nvSpPr>
        <p:spPr/>
        <p:txBody>
          <a:bodyPr/>
          <a:lstStyle/>
          <a:p>
            <a:r>
              <a:rPr lang="en-US" dirty="0" smtClean="0"/>
              <a:t>The Random Order Controller executes all its Child Elements but in random order.</a:t>
            </a:r>
          </a:p>
          <a:p>
            <a:r>
              <a:rPr lang="en-US" dirty="0" smtClean="0"/>
              <a:t>Random Controller executes only one of the Child Elements</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 Controller</a:t>
            </a:r>
            <a:endParaRPr lang="en-US" dirty="0"/>
          </a:p>
        </p:txBody>
      </p:sp>
      <p:sp>
        <p:nvSpPr>
          <p:cNvPr id="3" name="Content Placeholder 2"/>
          <p:cNvSpPr>
            <a:spLocks noGrp="1"/>
          </p:cNvSpPr>
          <p:nvPr>
            <p:ph idx="1"/>
          </p:nvPr>
        </p:nvSpPr>
        <p:spPr/>
        <p:txBody>
          <a:bodyPr>
            <a:normAutofit lnSpcReduction="10000"/>
          </a:bodyPr>
          <a:lstStyle/>
          <a:p>
            <a:r>
              <a:rPr lang="en-US" dirty="0" smtClean="0"/>
              <a:t>The Switch Controller is analogous to the switch/case programming construct. </a:t>
            </a:r>
          </a:p>
          <a:p>
            <a:endParaRPr lang="en-US" dirty="0" smtClean="0"/>
          </a:p>
          <a:p>
            <a:r>
              <a:rPr lang="en-US" dirty="0" smtClean="0"/>
              <a:t>The Switch Controller executes only one of its child elements after matching the element’s name with the configured Switch value.</a:t>
            </a:r>
          </a:p>
          <a:p>
            <a:endParaRPr lang="en-US" dirty="0" smtClean="0"/>
          </a:p>
          <a:p>
            <a:r>
              <a:rPr lang="en-US" dirty="0" smtClean="0"/>
              <a:t>If the Switch value is an integer, it executes the child element based on the sequence number.</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Plug –in Manager</a:t>
            </a:r>
            <a:endParaRPr lang="en-US" dirty="0"/>
          </a:p>
        </p:txBody>
      </p:sp>
      <p:sp>
        <p:nvSpPr>
          <p:cNvPr id="3" name="Content Placeholder 2"/>
          <p:cNvSpPr>
            <a:spLocks noGrp="1"/>
          </p:cNvSpPr>
          <p:nvPr>
            <p:ph idx="1"/>
          </p:nvPr>
        </p:nvSpPr>
        <p:spPr/>
        <p:txBody>
          <a:bodyPr/>
          <a:lstStyle/>
          <a:p>
            <a:r>
              <a:rPr lang="en-US" dirty="0" smtClean="0"/>
              <a:t>How to install Plug-in Manager</a:t>
            </a:r>
          </a:p>
          <a:p>
            <a:r>
              <a:rPr lang="en-US" dirty="0" smtClean="0"/>
              <a:t>Need for installing plug-in manager</a:t>
            </a:r>
          </a:p>
          <a:p>
            <a:r>
              <a:rPr lang="en-US" dirty="0" smtClean="0"/>
              <a:t>Install Dummy Sampler</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Defined Variables</a:t>
            </a:r>
            <a:endParaRPr lang="en-US" dirty="0"/>
          </a:p>
        </p:txBody>
      </p:sp>
      <p:sp>
        <p:nvSpPr>
          <p:cNvPr id="3" name="Content Placeholder 2"/>
          <p:cNvSpPr>
            <a:spLocks noGrp="1"/>
          </p:cNvSpPr>
          <p:nvPr>
            <p:ph idx="1"/>
          </p:nvPr>
        </p:nvSpPr>
        <p:spPr/>
        <p:txBody>
          <a:bodyPr>
            <a:normAutofit fontScale="92500"/>
          </a:bodyPr>
          <a:lstStyle/>
          <a:p>
            <a:r>
              <a:rPr lang="en-US" dirty="0" smtClean="0"/>
              <a:t>In LR, we have different data types</a:t>
            </a:r>
          </a:p>
          <a:p>
            <a:r>
              <a:rPr lang="en-US" dirty="0" smtClean="0"/>
              <a:t>In Jmeter we have only one </a:t>
            </a:r>
            <a:r>
              <a:rPr lang="en-US" dirty="0" smtClean="0">
                <a:sym typeface="Wingdings" pitchFamily="2" charset="2"/>
              </a:rPr>
              <a:t> User Defined Variables</a:t>
            </a:r>
          </a:p>
          <a:p>
            <a:r>
              <a:rPr lang="en-US" dirty="0" smtClean="0">
                <a:sym typeface="Wingdings" pitchFamily="2" charset="2"/>
              </a:rPr>
              <a:t>Variables Defined in “User Defined Variables” are global</a:t>
            </a:r>
          </a:p>
          <a:p>
            <a:r>
              <a:rPr lang="en-US" dirty="0" smtClean="0">
                <a:sym typeface="Wingdings" pitchFamily="2" charset="2"/>
              </a:rPr>
              <a:t>Variables can be used with Jmeter Functions.</a:t>
            </a:r>
          </a:p>
          <a:p>
            <a:r>
              <a:rPr lang="en-US" dirty="0" smtClean="0"/>
              <a:t>Like </a:t>
            </a:r>
            <a:r>
              <a:rPr lang="en-US" dirty="0" err="1" smtClean="0"/>
              <a:t>url</a:t>
            </a:r>
            <a:r>
              <a:rPr lang="en-US" dirty="0" smtClean="0">
                <a:sym typeface="Wingdings" pitchFamily="2" charset="2"/>
              </a:rPr>
              <a:t> variable </a:t>
            </a:r>
          </a:p>
          <a:p>
            <a:pPr lvl="1"/>
            <a:r>
              <a:rPr lang="en-US" dirty="0" smtClean="0">
                <a:sym typeface="Wingdings" pitchFamily="2" charset="2"/>
              </a:rPr>
              <a:t>Why is it used </a:t>
            </a:r>
          </a:p>
          <a:p>
            <a:pPr lvl="1"/>
            <a:r>
              <a:rPr lang="en-US" dirty="0" smtClean="0">
                <a:sym typeface="Wingdings" pitchFamily="2" charset="2"/>
              </a:rPr>
              <a:t>Where it is used</a:t>
            </a:r>
          </a:p>
          <a:p>
            <a:pPr marL="342900" lvl="1" indent="-342900">
              <a:buFont typeface="Arial" pitchFamily="34" charset="0"/>
              <a:buChar char="•"/>
            </a:pPr>
            <a:r>
              <a:rPr lang="en-US" sz="3200" dirty="0" smtClean="0">
                <a:sym typeface="Wingdings" pitchFamily="2" charset="2"/>
              </a:rPr>
              <a:t>Other places that we use variables like username and password.</a:t>
            </a:r>
          </a:p>
          <a:p>
            <a:endParaRPr lang="en-US" dirty="0" smtClean="0">
              <a:sym typeface="Wingdings" pitchFamily="2" charset="2"/>
            </a:endParaRPr>
          </a:p>
          <a:p>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Defined variables</a:t>
            </a:r>
            <a:endParaRPr lang="en-US" dirty="0"/>
          </a:p>
        </p:txBody>
      </p:sp>
      <p:sp>
        <p:nvSpPr>
          <p:cNvPr id="3" name="Content Placeholder 2"/>
          <p:cNvSpPr>
            <a:spLocks noGrp="1"/>
          </p:cNvSpPr>
          <p:nvPr>
            <p:ph idx="1"/>
          </p:nvPr>
        </p:nvSpPr>
        <p:spPr/>
        <p:txBody>
          <a:bodyPr>
            <a:normAutofit/>
          </a:bodyPr>
          <a:lstStyle/>
          <a:p>
            <a:pPr marL="342900" lvl="1" indent="-342900">
              <a:buFont typeface="Arial" pitchFamily="34" charset="0"/>
              <a:buChar char="•"/>
            </a:pPr>
            <a:endParaRPr lang="en-US" sz="3200" dirty="0" smtClean="0">
              <a:sym typeface="Wingdings" pitchFamily="2" charset="2"/>
            </a:endParaRPr>
          </a:p>
          <a:p>
            <a:pPr marL="342900" lvl="1" indent="-342900">
              <a:buFont typeface="Arial" pitchFamily="34" charset="0"/>
              <a:buChar char="•"/>
            </a:pPr>
            <a:r>
              <a:rPr lang="en-US" sz="3200" dirty="0" smtClean="0">
                <a:sym typeface="Wingdings" pitchFamily="2" charset="2"/>
              </a:rPr>
              <a:t>Demonstrate _Random Function</a:t>
            </a:r>
          </a:p>
          <a:p>
            <a:pPr marL="342900" lvl="1" indent="-342900">
              <a:buFont typeface="Arial" pitchFamily="34" charset="0"/>
              <a:buChar char="•"/>
            </a:pPr>
            <a:r>
              <a:rPr lang="en-US" sz="3200" dirty="0" smtClean="0">
                <a:sym typeface="Wingdings" pitchFamily="2" charset="2"/>
              </a:rPr>
              <a:t>Demonstrate how _Random function can be used for Credit card and other places</a:t>
            </a:r>
          </a:p>
          <a:p>
            <a:r>
              <a:rPr lang="en-US" dirty="0" smtClean="0">
                <a:sym typeface="Wingdings" pitchFamily="2" charset="2"/>
              </a:rPr>
              <a:t>Random can also be created using Random Sampler.</a:t>
            </a:r>
          </a:p>
          <a:p>
            <a:r>
              <a:rPr lang="en-US" dirty="0" smtClean="0">
                <a:sym typeface="Wingdings" pitchFamily="2" charset="2"/>
              </a:rPr>
              <a:t>Demonstrate Switch controller with _Random Function</a:t>
            </a:r>
          </a:p>
          <a:p>
            <a:pPr marL="342900" lvl="1" indent="-342900">
              <a:buFont typeface="Arial" pitchFamily="34" charset="0"/>
              <a:buChar char="•"/>
            </a:pPr>
            <a:r>
              <a:rPr lang="en-US" sz="3200" dirty="0" smtClean="0">
                <a:sym typeface="Wingdings" pitchFamily="2" charset="2"/>
              </a:rPr>
              <a:t>Explore other Jmeter functions like _</a:t>
            </a:r>
            <a:r>
              <a:rPr lang="en-US" sz="3200" dirty="0" err="1" smtClean="0">
                <a:sym typeface="Wingdings" pitchFamily="2" charset="2"/>
              </a:rPr>
              <a:t>RandomDate</a:t>
            </a:r>
            <a:endParaRPr lang="en-US" dirty="0" smtClean="0">
              <a:sym typeface="Wingdings" pitchFamily="2" charset="2"/>
            </a:endParaRPr>
          </a:p>
          <a:p>
            <a:pPr marL="342900" lvl="1" indent="-342900">
              <a:buFont typeface="Arial" pitchFamily="34" charset="0"/>
              <a:buChar char="•"/>
            </a:pPr>
            <a:endParaRPr lang="en-US" dirty="0" smtClean="0">
              <a:sym typeface="Wingdings" pitchFamily="2" charset="2"/>
            </a:endParaRPr>
          </a:p>
          <a:p>
            <a:pPr lvl="1"/>
            <a:endParaRPr lang="en-US" dirty="0" smtClean="0">
              <a:sym typeface="Wingdings" pitchFamily="2" charset="2"/>
            </a:endParaRPr>
          </a:p>
          <a:p>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 Controller</a:t>
            </a:r>
            <a:endParaRPr lang="en-US" dirty="0"/>
          </a:p>
        </p:txBody>
      </p:sp>
      <p:pic>
        <p:nvPicPr>
          <p:cNvPr id="1317890" name="Picture 2"/>
          <p:cNvPicPr>
            <a:picLocks noChangeAspect="1" noChangeArrowheads="1"/>
          </p:cNvPicPr>
          <p:nvPr/>
        </p:nvPicPr>
        <p:blipFill>
          <a:blip r:embed="rId3"/>
          <a:srcRect/>
          <a:stretch>
            <a:fillRect/>
          </a:stretch>
        </p:blipFill>
        <p:spPr bwMode="auto">
          <a:xfrm>
            <a:off x="2527300" y="1600200"/>
            <a:ext cx="5638800" cy="4256741"/>
          </a:xfrm>
          <a:prstGeom prst="rect">
            <a:avLst/>
          </a:prstGeom>
          <a:noFill/>
          <a:ln w="9525">
            <a:noFill/>
            <a:miter lim="800000"/>
            <a:headEnd/>
            <a:tailEnd/>
          </a:ln>
          <a:effectLst/>
        </p:spPr>
      </p:pic>
      <p:graphicFrame>
        <p:nvGraphicFramePr>
          <p:cNvPr id="8" name="Object 7"/>
          <p:cNvGraphicFramePr>
            <a:graphicFrameLocks noChangeAspect="1"/>
          </p:cNvGraphicFramePr>
          <p:nvPr/>
        </p:nvGraphicFramePr>
        <p:xfrm>
          <a:off x="8580966" y="2616200"/>
          <a:ext cx="2062103" cy="1739900"/>
        </p:xfrm>
        <a:graphic>
          <a:graphicData uri="http://schemas.openxmlformats.org/presentationml/2006/ole">
            <mc:AlternateContent xmlns:mc="http://schemas.openxmlformats.org/markup-compatibility/2006">
              <mc:Choice xmlns:v="urn:schemas-microsoft-com:vml" Requires="v">
                <p:oleObj spid="_x0000_s1317893" name="Packager Shell Object" showAsIcon="1" r:id="rId4" imgW="914400" imgH="771480" progId="Package">
                  <p:embed/>
                </p:oleObj>
              </mc:Choice>
              <mc:Fallback>
                <p:oleObj name="Packager Shell Object" showAsIcon="1" r:id="rId4" imgW="914400" imgH="771480" progId="Package">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0966" y="2616200"/>
                        <a:ext cx="2062103" cy="173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Controller</a:t>
            </a:r>
            <a:endParaRPr lang="en-US" dirty="0"/>
          </a:p>
        </p:txBody>
      </p:sp>
      <p:sp>
        <p:nvSpPr>
          <p:cNvPr id="3" name="Content Placeholder 2"/>
          <p:cNvSpPr>
            <a:spLocks noGrp="1"/>
          </p:cNvSpPr>
          <p:nvPr>
            <p:ph idx="1"/>
          </p:nvPr>
        </p:nvSpPr>
        <p:spPr/>
        <p:txBody>
          <a:bodyPr>
            <a:normAutofit/>
          </a:bodyPr>
          <a:lstStyle/>
          <a:p>
            <a:r>
              <a:rPr lang="en-US" dirty="0" smtClean="0"/>
              <a:t>The If Controller is useful for decision/branching logic. The configuration is simple, with only two checkboxes.</a:t>
            </a:r>
          </a:p>
          <a:p>
            <a:r>
              <a:rPr lang="en-US" dirty="0" smtClean="0"/>
              <a:t>The Evaluate for All Children checkbox indicates whether the condition should be evaluated before processing each of the child elements. If it’s not checked, the condition is evaluated only when it is encountered for the first time.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Controller</a:t>
            </a:r>
            <a:endParaRPr lang="en-US" dirty="0"/>
          </a:p>
        </p:txBody>
      </p:sp>
      <p:sp>
        <p:nvSpPr>
          <p:cNvPr id="3" name="Content Placeholder 2"/>
          <p:cNvSpPr>
            <a:spLocks noGrp="1"/>
          </p:cNvSpPr>
          <p:nvPr>
            <p:ph idx="1"/>
          </p:nvPr>
        </p:nvSpPr>
        <p:spPr/>
        <p:txBody>
          <a:bodyPr>
            <a:normAutofit/>
          </a:bodyPr>
          <a:lstStyle/>
          <a:p>
            <a:r>
              <a:rPr lang="en-US" sz="2400" dirty="0" smtClean="0"/>
              <a:t>"${</a:t>
            </a:r>
            <a:r>
              <a:rPr lang="en-US" sz="2400" dirty="0" err="1" smtClean="0"/>
              <a:t>UserVar</a:t>
            </a:r>
            <a:r>
              <a:rPr lang="en-US" sz="2400" dirty="0" smtClean="0"/>
              <a:t>}" == “true“</a:t>
            </a:r>
          </a:p>
          <a:p>
            <a:r>
              <a:rPr lang="en-US" sz="2400" dirty="0" smtClean="0"/>
              <a:t>${Count} == 10</a:t>
            </a:r>
          </a:p>
          <a:p>
            <a:r>
              <a:rPr lang="en-US" sz="2400" dirty="0" smtClean="0"/>
              <a:t>${Count} == 10 &amp;&amp; "${</a:t>
            </a:r>
            <a:r>
              <a:rPr lang="en-US" sz="2400" dirty="0" err="1" smtClean="0"/>
              <a:t>UserVar</a:t>
            </a:r>
            <a:r>
              <a:rPr lang="en-US" sz="2400" dirty="0" smtClean="0"/>
              <a:t>}" == “true“</a:t>
            </a:r>
          </a:p>
          <a:p>
            <a:endParaRPr lang="en-US" dirty="0" smtClean="0"/>
          </a:p>
          <a:p>
            <a:endParaRPr lang="en-US" dirty="0" smtClean="0"/>
          </a:p>
        </p:txBody>
      </p:sp>
      <p:pic>
        <p:nvPicPr>
          <p:cNvPr id="4" name="Picture 3"/>
          <p:cNvPicPr>
            <a:picLocks noChangeAspect="1" noChangeArrowheads="1"/>
          </p:cNvPicPr>
          <p:nvPr/>
        </p:nvPicPr>
        <p:blipFill>
          <a:blip r:embed="rId2"/>
          <a:srcRect/>
          <a:stretch>
            <a:fillRect/>
          </a:stretch>
        </p:blipFill>
        <p:spPr bwMode="auto">
          <a:xfrm>
            <a:off x="1215789" y="3243997"/>
            <a:ext cx="8991600" cy="297180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3458" name="Picture 2"/>
          <p:cNvPicPr>
            <a:picLocks noChangeAspect="1" noChangeArrowheads="1"/>
          </p:cNvPicPr>
          <p:nvPr/>
        </p:nvPicPr>
        <p:blipFill>
          <a:blip r:embed="rId2"/>
          <a:srcRect/>
          <a:stretch>
            <a:fillRect/>
          </a:stretch>
        </p:blipFill>
        <p:spPr bwMode="auto">
          <a:xfrm>
            <a:off x="4115440" y="1432660"/>
            <a:ext cx="3933825" cy="5248275"/>
          </a:xfrm>
          <a:prstGeom prst="rect">
            <a:avLst/>
          </a:prstGeom>
          <a:noFill/>
          <a:ln w="9525">
            <a:noFill/>
            <a:miter lim="800000"/>
            <a:headEnd/>
            <a:tailEnd/>
          </a:ln>
          <a:effectLst/>
        </p:spPr>
      </p:pic>
      <p:sp>
        <p:nvSpPr>
          <p:cNvPr id="4" name="Title 1"/>
          <p:cNvSpPr txBox="1">
            <a:spLocks/>
          </p:cNvSpPr>
          <p:nvPr/>
        </p:nvSpPr>
        <p:spPr>
          <a:xfrm>
            <a:off x="0" y="0"/>
            <a:ext cx="12192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Recording Issues</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Controller</a:t>
            </a:r>
            <a:endParaRPr lang="en-US" dirty="0"/>
          </a:p>
        </p:txBody>
      </p:sp>
      <p:sp>
        <p:nvSpPr>
          <p:cNvPr id="3" name="Content Placeholder 2"/>
          <p:cNvSpPr>
            <a:spLocks noGrp="1"/>
          </p:cNvSpPr>
          <p:nvPr>
            <p:ph idx="1"/>
          </p:nvPr>
        </p:nvSpPr>
        <p:spPr/>
        <p:txBody>
          <a:bodyPr>
            <a:normAutofit/>
          </a:bodyPr>
          <a:lstStyle/>
          <a:p>
            <a:r>
              <a:rPr lang="en-US" sz="2400" dirty="0" smtClean="0"/>
              <a:t>A better option (default one) is to check </a:t>
            </a:r>
            <a:r>
              <a:rPr lang="en-US" sz="2400" b="1" dirty="0" smtClean="0"/>
              <a:t>Interpret Condition as Variable Expression?</a:t>
            </a:r>
          </a:p>
          <a:p>
            <a:r>
              <a:rPr lang="en-US" sz="2400" dirty="0" smtClean="0"/>
              <a:t>Then in the condition field you have 2 options:</a:t>
            </a:r>
          </a:p>
          <a:p>
            <a:r>
              <a:rPr lang="en-US" sz="2400" dirty="0" smtClean="0"/>
              <a:t>Option 1 : Use a function (</a:t>
            </a:r>
            <a:r>
              <a:rPr lang="en-US" sz="2400" b="1" dirty="0" smtClean="0"/>
              <a:t>${__jexl3()}</a:t>
            </a:r>
            <a:r>
              <a:rPr lang="en-US" sz="2400" dirty="0" smtClean="0"/>
              <a:t> is advised) to evaluate an expression that must return </a:t>
            </a:r>
            <a:r>
              <a:rPr lang="en-US" sz="2400" b="1" dirty="0" smtClean="0"/>
              <a:t>true</a:t>
            </a:r>
            <a:r>
              <a:rPr lang="en-US" sz="2400" dirty="0" smtClean="0"/>
              <a:t> or </a:t>
            </a:r>
            <a:r>
              <a:rPr lang="en-US" sz="2400" b="1" dirty="0" smtClean="0"/>
              <a:t>false</a:t>
            </a:r>
          </a:p>
          <a:p>
            <a:r>
              <a:rPr lang="en-US" sz="2400" dirty="0" smtClean="0"/>
              <a:t>Use </a:t>
            </a:r>
            <a:r>
              <a:rPr lang="en-US" sz="2400" b="1" dirty="0" smtClean="0"/>
              <a:t>${__jexl3()}  function</a:t>
            </a:r>
          </a:p>
          <a:p>
            <a:r>
              <a:rPr lang="en-US" sz="2400" dirty="0" smtClean="0"/>
              <a:t>${__jexl3("${</a:t>
            </a:r>
            <a:r>
              <a:rPr lang="en-US" sz="2400" dirty="0" err="1" smtClean="0"/>
              <a:t>UserVar</a:t>
            </a:r>
            <a:r>
              <a:rPr lang="en-US" sz="2400" dirty="0" smtClean="0"/>
              <a:t>}" == "true")}</a:t>
            </a:r>
          </a:p>
          <a:p>
            <a:r>
              <a:rPr lang="en-US" sz="2400" dirty="0" smtClean="0"/>
              <a:t>${__groovy("${</a:t>
            </a:r>
            <a:r>
              <a:rPr lang="en-US" sz="2400" dirty="0" err="1" smtClean="0"/>
              <a:t>UserVar</a:t>
            </a:r>
            <a:r>
              <a:rPr lang="en-US" sz="2400" dirty="0" smtClean="0"/>
              <a:t>}" == "true")}</a:t>
            </a:r>
          </a:p>
          <a:p>
            <a:endParaRPr lang="en-US" sz="2400" dirty="0" smtClean="0"/>
          </a:p>
          <a:p>
            <a:endParaRPr lang="en-US" sz="1800" b="1" dirty="0" smtClean="0"/>
          </a:p>
          <a:p>
            <a:endParaRPr lang="en-US" sz="18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Controller</a:t>
            </a:r>
            <a:endParaRPr lang="en-US" dirty="0"/>
          </a:p>
        </p:txBody>
      </p:sp>
      <p:sp>
        <p:nvSpPr>
          <p:cNvPr id="3" name="Content Placeholder 2"/>
          <p:cNvSpPr>
            <a:spLocks noGrp="1"/>
          </p:cNvSpPr>
          <p:nvPr>
            <p:ph idx="1"/>
          </p:nvPr>
        </p:nvSpPr>
        <p:spPr/>
        <p:txBody>
          <a:bodyPr/>
          <a:lstStyle/>
          <a:p>
            <a:r>
              <a:rPr lang="en-US" dirty="0" smtClean="0"/>
              <a:t>Option 2 : Use a variable that contains </a:t>
            </a:r>
            <a:r>
              <a:rPr lang="en-US" b="1" dirty="0" smtClean="0"/>
              <a:t>true</a:t>
            </a:r>
            <a:r>
              <a:rPr lang="en-US" dirty="0" smtClean="0"/>
              <a:t> or </a:t>
            </a:r>
            <a:r>
              <a:rPr lang="en-US" b="1" dirty="0" smtClean="0"/>
              <a:t>false</a:t>
            </a:r>
          </a:p>
          <a:p>
            <a:endParaRPr lang="en-US" b="1" dirty="0" smtClean="0"/>
          </a:p>
          <a:p>
            <a:endParaRPr lang="en-US" dirty="0"/>
          </a:p>
        </p:txBody>
      </p:sp>
      <p:pic>
        <p:nvPicPr>
          <p:cNvPr id="5" name="Picture 2"/>
          <p:cNvPicPr>
            <a:picLocks noChangeAspect="1" noChangeArrowheads="1"/>
          </p:cNvPicPr>
          <p:nvPr/>
        </p:nvPicPr>
        <p:blipFill>
          <a:blip r:embed="rId2"/>
          <a:srcRect/>
          <a:stretch>
            <a:fillRect/>
          </a:stretch>
        </p:blipFill>
        <p:spPr bwMode="auto">
          <a:xfrm>
            <a:off x="2015533" y="3126048"/>
            <a:ext cx="7915275" cy="2762250"/>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646331"/>
          </a:xfrm>
          <a:prstGeom prst="rect">
            <a:avLst/>
          </a:prstGeom>
          <a:noFill/>
        </p:spPr>
        <p:txBody>
          <a:bodyPr wrap="square" rtlCol="0">
            <a:spAutoFit/>
          </a:bodyPr>
          <a:lstStyle/>
          <a:p>
            <a:pPr algn="ctr"/>
            <a:r>
              <a:rPr lang="en-US" sz="3600" b="1" dirty="0" smtClean="0"/>
              <a:t>Think Time</a:t>
            </a:r>
            <a:endParaRPr lang="en-US" sz="3600" b="1" dirty="0"/>
          </a:p>
        </p:txBody>
      </p:sp>
      <p:sp>
        <p:nvSpPr>
          <p:cNvPr id="5" name="TextBox 4"/>
          <p:cNvSpPr txBox="1"/>
          <p:nvPr/>
        </p:nvSpPr>
        <p:spPr>
          <a:xfrm>
            <a:off x="606205" y="696967"/>
            <a:ext cx="9544344" cy="646331"/>
          </a:xfrm>
          <a:prstGeom prst="rect">
            <a:avLst/>
          </a:prstGeom>
          <a:noFill/>
        </p:spPr>
        <p:txBody>
          <a:bodyPr wrap="none" rtlCol="0">
            <a:spAutoFit/>
          </a:bodyPr>
          <a:lstStyle/>
          <a:p>
            <a:r>
              <a:rPr lang="en-US" dirty="0"/>
              <a:t>Think time is the time that a </a:t>
            </a:r>
            <a:r>
              <a:rPr lang="en-US" dirty="0" smtClean="0"/>
              <a:t>user </a:t>
            </a:r>
            <a:r>
              <a:rPr lang="en-US" dirty="0"/>
              <a:t>waits between </a:t>
            </a:r>
            <a:r>
              <a:rPr lang="en-US" dirty="0" smtClean="0"/>
              <a:t>two actions, other words Mark will wait and think </a:t>
            </a:r>
          </a:p>
          <a:p>
            <a:r>
              <a:rPr lang="en-US" dirty="0"/>
              <a:t>b</a:t>
            </a:r>
            <a:r>
              <a:rPr lang="en-US" dirty="0" smtClean="0"/>
              <a:t>etween two transactions.</a:t>
            </a:r>
            <a:endParaRPr lang="en-US" dirty="0"/>
          </a:p>
        </p:txBody>
      </p:sp>
      <p:sp>
        <p:nvSpPr>
          <p:cNvPr id="6" name="TextBox 5"/>
          <p:cNvSpPr txBox="1"/>
          <p:nvPr/>
        </p:nvSpPr>
        <p:spPr>
          <a:xfrm>
            <a:off x="683702" y="1380541"/>
            <a:ext cx="2820387" cy="369332"/>
          </a:xfrm>
          <a:prstGeom prst="rect">
            <a:avLst/>
          </a:prstGeom>
          <a:noFill/>
        </p:spPr>
        <p:txBody>
          <a:bodyPr wrap="none" rtlCol="0">
            <a:spAutoFit/>
          </a:bodyPr>
          <a:lstStyle/>
          <a:p>
            <a:r>
              <a:rPr lang="en-US" b="1" dirty="0" smtClean="0"/>
              <a:t>Lets see the example below</a:t>
            </a:r>
            <a:endParaRPr lang="en-US" b="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6855" y="1314669"/>
            <a:ext cx="1715268" cy="2307341"/>
          </a:xfrm>
          <a:prstGeom prst="rect">
            <a:avLst/>
          </a:prstGeom>
        </p:spPr>
      </p:pic>
      <p:sp>
        <p:nvSpPr>
          <p:cNvPr id="8" name="TextBox 7"/>
          <p:cNvSpPr txBox="1"/>
          <p:nvPr/>
        </p:nvSpPr>
        <p:spPr>
          <a:xfrm>
            <a:off x="580022" y="2162971"/>
            <a:ext cx="6327694" cy="646331"/>
          </a:xfrm>
          <a:prstGeom prst="rect">
            <a:avLst/>
          </a:prstGeom>
          <a:noFill/>
        </p:spPr>
        <p:txBody>
          <a:bodyPr wrap="none" rtlCol="0">
            <a:spAutoFit/>
          </a:bodyPr>
          <a:lstStyle/>
          <a:p>
            <a:r>
              <a:rPr lang="en-US" dirty="0" smtClean="0"/>
              <a:t>Here Mark entered the user name and password in HP web tours </a:t>
            </a:r>
          </a:p>
          <a:p>
            <a:r>
              <a:rPr lang="en-US" dirty="0" smtClean="0"/>
              <a:t>application’s login screen.  </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4925" y="4304919"/>
            <a:ext cx="1847619" cy="2057143"/>
          </a:xfrm>
          <a:prstGeom prst="rect">
            <a:avLst/>
          </a:prstGeom>
        </p:spPr>
      </p:pic>
      <p:sp>
        <p:nvSpPr>
          <p:cNvPr id="10" name="TextBox 9"/>
          <p:cNvSpPr txBox="1"/>
          <p:nvPr/>
        </p:nvSpPr>
        <p:spPr>
          <a:xfrm>
            <a:off x="5059001" y="4293258"/>
            <a:ext cx="6928927" cy="646331"/>
          </a:xfrm>
          <a:prstGeom prst="rect">
            <a:avLst/>
          </a:prstGeom>
          <a:noFill/>
        </p:spPr>
        <p:txBody>
          <a:bodyPr wrap="square" rtlCol="0">
            <a:spAutoFit/>
          </a:bodyPr>
          <a:lstStyle/>
          <a:p>
            <a:r>
              <a:rPr lang="en-US" dirty="0" smtClean="0"/>
              <a:t>After the login and home page is loaded Mark is thinking to where to click, here Think timer is started.</a:t>
            </a:r>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8544" y="5137734"/>
            <a:ext cx="3021469" cy="1472301"/>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291" y="4204126"/>
            <a:ext cx="2540028" cy="2177876"/>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25231" y="1343295"/>
            <a:ext cx="2486668" cy="2546348"/>
          </a:xfrm>
          <a:prstGeom prst="rect">
            <a:avLst/>
          </a:prstGeom>
        </p:spPr>
      </p:pic>
      <p:sp>
        <p:nvSpPr>
          <p:cNvPr id="12" name="Cloud 11"/>
          <p:cNvSpPr/>
          <p:nvPr/>
        </p:nvSpPr>
        <p:spPr>
          <a:xfrm>
            <a:off x="864555" y="3198795"/>
            <a:ext cx="3149600" cy="990600"/>
          </a:xfrm>
          <a:prstGeom prst="clou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Where to click</a:t>
            </a:r>
            <a:endParaRPr lang="en-US" dirty="0"/>
          </a:p>
        </p:txBody>
      </p:sp>
    </p:spTree>
    <p:extLst>
      <p:ext uri="{BB962C8B-B14F-4D97-AF65-F5344CB8AC3E}">
        <p14:creationId xmlns:p14="http://schemas.microsoft.com/office/powerpoint/2010/main" val="122562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par>
                                <p:cTn id="18" presetID="5" presetClass="entr" presetSubtype="1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checkerboard(across)">
                                      <p:cBhvr>
                                        <p:cTn id="20" dur="500"/>
                                        <p:tgtEl>
                                          <p:spTgt spid="16"/>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checkerboard(across)">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checkerboard(across)">
                                      <p:cBhvr>
                                        <p:cTn id="28" dur="500"/>
                                        <p:tgtEl>
                                          <p:spTgt spid="12"/>
                                        </p:tgtEl>
                                      </p:cBhvr>
                                    </p:animEffect>
                                  </p:childTnLst>
                                </p:cTn>
                              </p:par>
                              <p:par>
                                <p:cTn id="29" presetID="5" presetClass="entr" presetSubtype="1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checkerboard(across)">
                                      <p:cBhvr>
                                        <p:cTn id="31" dur="500"/>
                                        <p:tgtEl>
                                          <p:spTgt spid="14"/>
                                        </p:tgtEl>
                                      </p:cBhvr>
                                    </p:animEffect>
                                  </p:childTnLst>
                                </p:cTn>
                              </p:par>
                              <p:par>
                                <p:cTn id="32" presetID="5" presetClass="entr" presetSubtype="1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checkerboard(across)">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checkerboard(across)">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5" presetClass="entr" presetSubtype="1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checkerboard(across)">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0" grpId="0"/>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277" y="929244"/>
            <a:ext cx="3754313" cy="2290475"/>
          </a:xfrm>
          <a:prstGeom prst="rect">
            <a:avLst/>
          </a:prstGeom>
        </p:spPr>
      </p:pic>
      <p:sp>
        <p:nvSpPr>
          <p:cNvPr id="6" name="TextBox 5"/>
          <p:cNvSpPr txBox="1"/>
          <p:nvPr/>
        </p:nvSpPr>
        <p:spPr>
          <a:xfrm>
            <a:off x="4168334" y="1606878"/>
            <a:ext cx="8245527" cy="646331"/>
          </a:xfrm>
          <a:prstGeom prst="rect">
            <a:avLst/>
          </a:prstGeom>
          <a:noFill/>
        </p:spPr>
        <p:txBody>
          <a:bodyPr wrap="none" rtlCol="0">
            <a:spAutoFit/>
          </a:bodyPr>
          <a:lstStyle/>
          <a:p>
            <a:r>
              <a:rPr lang="en-US" dirty="0" smtClean="0"/>
              <a:t>After some time Mark decided to select “flight” button , he clicked on “Flights”. So the</a:t>
            </a:r>
          </a:p>
          <a:p>
            <a:r>
              <a:rPr lang="en-US" dirty="0" smtClean="0"/>
              <a:t>the moment he clicked on flights option think timer stopped.</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114" y="2452959"/>
            <a:ext cx="2892681" cy="1409545"/>
          </a:xfrm>
          <a:prstGeom prst="rect">
            <a:avLst/>
          </a:prstGeom>
        </p:spPr>
      </p:pic>
      <p:sp>
        <p:nvSpPr>
          <p:cNvPr id="8" name="TextBox 7"/>
          <p:cNvSpPr txBox="1"/>
          <p:nvPr/>
        </p:nvSpPr>
        <p:spPr>
          <a:xfrm>
            <a:off x="3356710" y="4131822"/>
            <a:ext cx="6293518" cy="369332"/>
          </a:xfrm>
          <a:prstGeom prst="rect">
            <a:avLst/>
          </a:prstGeom>
          <a:noFill/>
        </p:spPr>
        <p:txBody>
          <a:bodyPr wrap="none" rtlCol="0">
            <a:spAutoFit/>
          </a:bodyPr>
          <a:lstStyle/>
          <a:p>
            <a:r>
              <a:rPr lang="en-US" b="1" dirty="0" smtClean="0"/>
              <a:t>6 seconds is the think time for between above two transactions</a:t>
            </a:r>
            <a:r>
              <a:rPr lang="en-US" dirty="0" smtClean="0"/>
              <a:t>.</a:t>
            </a:r>
            <a:endParaRPr lang="en-US" dirty="0"/>
          </a:p>
        </p:txBody>
      </p:sp>
      <p:sp>
        <p:nvSpPr>
          <p:cNvPr id="9" name="TextBox 8"/>
          <p:cNvSpPr txBox="1"/>
          <p:nvPr/>
        </p:nvSpPr>
        <p:spPr>
          <a:xfrm>
            <a:off x="675103" y="5144277"/>
            <a:ext cx="7056547" cy="369332"/>
          </a:xfrm>
          <a:prstGeom prst="rect">
            <a:avLst/>
          </a:prstGeom>
          <a:noFill/>
        </p:spPr>
        <p:txBody>
          <a:bodyPr wrap="none" rtlCol="0">
            <a:spAutoFit/>
          </a:bodyPr>
          <a:lstStyle/>
          <a:p>
            <a:r>
              <a:rPr lang="en-US" b="1" dirty="0" smtClean="0"/>
              <a:t>Note : </a:t>
            </a:r>
            <a:r>
              <a:rPr lang="en-US" b="1" dirty="0" err="1" smtClean="0"/>
              <a:t>Thinktime</a:t>
            </a:r>
            <a:r>
              <a:rPr lang="en-US" b="1" dirty="0" smtClean="0"/>
              <a:t> may change from user to user for the same application</a:t>
            </a:r>
            <a:endParaRPr lang="en-US" dirty="0" smtClean="0"/>
          </a:p>
        </p:txBody>
      </p:sp>
      <p:sp>
        <p:nvSpPr>
          <p:cNvPr id="10" name="TextBox 9"/>
          <p:cNvSpPr txBox="1"/>
          <p:nvPr/>
        </p:nvSpPr>
        <p:spPr>
          <a:xfrm>
            <a:off x="556170" y="6039041"/>
            <a:ext cx="5273135" cy="369332"/>
          </a:xfrm>
          <a:prstGeom prst="rect">
            <a:avLst/>
          </a:prstGeom>
          <a:noFill/>
        </p:spPr>
        <p:txBody>
          <a:bodyPr wrap="square" rtlCol="0">
            <a:spAutoFit/>
          </a:bodyPr>
          <a:lstStyle/>
          <a:p>
            <a:r>
              <a:rPr lang="en-US" b="1" dirty="0" smtClean="0"/>
              <a:t>10 seconds is the industry standard think time</a:t>
            </a:r>
            <a:endParaRPr lang="en-US" b="1" dirty="0"/>
          </a:p>
        </p:txBody>
      </p:sp>
      <p:sp>
        <p:nvSpPr>
          <p:cNvPr id="11" name="Rectangle 10"/>
          <p:cNvSpPr/>
          <p:nvPr/>
        </p:nvSpPr>
        <p:spPr>
          <a:xfrm>
            <a:off x="8684222" y="2547897"/>
            <a:ext cx="3094495" cy="923330"/>
          </a:xfrm>
          <a:prstGeom prst="rect">
            <a:avLst/>
          </a:prstGeom>
        </p:spPr>
        <p:txBody>
          <a:bodyPr wrap="square">
            <a:spAutoFit/>
          </a:bodyPr>
          <a:lstStyle/>
          <a:p>
            <a:r>
              <a:rPr lang="en-US" b="1" dirty="0" smtClean="0"/>
              <a:t>This Time  which he spends not doing anything on the system is called “Think Time”</a:t>
            </a:r>
            <a:endParaRPr lang="en-US" b="1" dirty="0"/>
          </a:p>
        </p:txBody>
      </p:sp>
      <p:sp>
        <p:nvSpPr>
          <p:cNvPr id="12" name="TextBox 11"/>
          <p:cNvSpPr txBox="1"/>
          <p:nvPr/>
        </p:nvSpPr>
        <p:spPr>
          <a:xfrm>
            <a:off x="0" y="0"/>
            <a:ext cx="12192000" cy="646331"/>
          </a:xfrm>
          <a:prstGeom prst="rect">
            <a:avLst/>
          </a:prstGeom>
          <a:noFill/>
        </p:spPr>
        <p:txBody>
          <a:bodyPr wrap="square" rtlCol="0">
            <a:spAutoFit/>
          </a:bodyPr>
          <a:lstStyle/>
          <a:p>
            <a:pPr algn="ctr"/>
            <a:r>
              <a:rPr lang="en-US" sz="3600" b="1" dirty="0" smtClean="0"/>
              <a:t>Think Time</a:t>
            </a:r>
            <a:endParaRPr lang="en-US" sz="3600" b="1" dirty="0"/>
          </a:p>
        </p:txBody>
      </p:sp>
    </p:spTree>
    <p:extLst>
      <p:ext uri="{BB962C8B-B14F-4D97-AF65-F5344CB8AC3E}">
        <p14:creationId xmlns:p14="http://schemas.microsoft.com/office/powerpoint/2010/main" val="307262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par>
                                <p:cTn id="8" presetID="5"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heckerboard(across)">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heckerboard(across)">
                                      <p:cBhvr>
                                        <p:cTn id="15" dur="500"/>
                                        <p:tgtEl>
                                          <p:spTgt spid="7"/>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heckerboard(across)">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checkerboard(across)">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checkerboard(across)">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checkerboard(across)">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2320" y="243875"/>
            <a:ext cx="10869194" cy="584775"/>
          </a:xfrm>
          <a:prstGeom prst="rect">
            <a:avLst/>
          </a:prstGeom>
        </p:spPr>
        <p:txBody>
          <a:bodyPr wrap="none">
            <a:spAutoFit/>
          </a:bodyPr>
          <a:lstStyle/>
          <a:p>
            <a:r>
              <a:rPr lang="en-US" sz="3200" b="1" dirty="0" smtClean="0"/>
              <a:t>Difference between </a:t>
            </a:r>
            <a:r>
              <a:rPr lang="en-US" sz="3200" b="1" dirty="0" err="1" smtClean="0"/>
              <a:t>ThinkTime</a:t>
            </a:r>
            <a:r>
              <a:rPr lang="en-US" sz="3200" b="1" dirty="0" smtClean="0"/>
              <a:t> and Transaction Response Time</a:t>
            </a:r>
            <a:endParaRPr lang="en-US" sz="3200" b="1" dirty="0"/>
          </a:p>
        </p:txBody>
      </p:sp>
      <p:sp>
        <p:nvSpPr>
          <p:cNvPr id="9" name="Right Arrow 8"/>
          <p:cNvSpPr/>
          <p:nvPr/>
        </p:nvSpPr>
        <p:spPr>
          <a:xfrm>
            <a:off x="3815080" y="1813560"/>
            <a:ext cx="1930400" cy="228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ight Arrow 11"/>
          <p:cNvSpPr/>
          <p:nvPr/>
        </p:nvSpPr>
        <p:spPr>
          <a:xfrm>
            <a:off x="6863080" y="1889760"/>
            <a:ext cx="1219200" cy="228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ight Arrow 16"/>
          <p:cNvSpPr/>
          <p:nvPr/>
        </p:nvSpPr>
        <p:spPr>
          <a:xfrm flipH="1">
            <a:off x="6863080" y="2423160"/>
            <a:ext cx="1219200" cy="228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ight Arrow 17"/>
          <p:cNvSpPr/>
          <p:nvPr/>
        </p:nvSpPr>
        <p:spPr>
          <a:xfrm flipH="1">
            <a:off x="4119880" y="2346960"/>
            <a:ext cx="1519936" cy="228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Right Arrow 18"/>
          <p:cNvSpPr/>
          <p:nvPr/>
        </p:nvSpPr>
        <p:spPr>
          <a:xfrm>
            <a:off x="3713480" y="1280160"/>
            <a:ext cx="1930400" cy="228600"/>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ight Arrow 19"/>
          <p:cNvSpPr/>
          <p:nvPr/>
        </p:nvSpPr>
        <p:spPr>
          <a:xfrm>
            <a:off x="6863080" y="1280160"/>
            <a:ext cx="1219200" cy="228600"/>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ight Arrow 20"/>
          <p:cNvSpPr/>
          <p:nvPr/>
        </p:nvSpPr>
        <p:spPr>
          <a:xfrm>
            <a:off x="9403080" y="1356360"/>
            <a:ext cx="1219200" cy="228600"/>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Right Arrow 21"/>
          <p:cNvSpPr/>
          <p:nvPr/>
        </p:nvSpPr>
        <p:spPr>
          <a:xfrm flipH="1">
            <a:off x="6964680" y="2880360"/>
            <a:ext cx="1219200" cy="228600"/>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ight Arrow 22"/>
          <p:cNvSpPr/>
          <p:nvPr/>
        </p:nvSpPr>
        <p:spPr>
          <a:xfrm flipH="1">
            <a:off x="9403080" y="2880360"/>
            <a:ext cx="1219200" cy="228600"/>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Right Arrow 24"/>
          <p:cNvSpPr/>
          <p:nvPr/>
        </p:nvSpPr>
        <p:spPr>
          <a:xfrm flipH="1">
            <a:off x="3815080" y="3032760"/>
            <a:ext cx="1926336" cy="228600"/>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 name="Group 29"/>
          <p:cNvGrpSpPr/>
          <p:nvPr/>
        </p:nvGrpSpPr>
        <p:grpSpPr>
          <a:xfrm>
            <a:off x="259080" y="1280160"/>
            <a:ext cx="3837021" cy="2198132"/>
            <a:chOff x="228600" y="1905000"/>
            <a:chExt cx="2877766" cy="2198132"/>
          </a:xfrm>
        </p:grpSpPr>
        <p:pic>
          <p:nvPicPr>
            <p:cNvPr id="3" name="Picture 2" descr="C:\Users\sree\Desktop\ppts server\computer.png"/>
            <p:cNvPicPr>
              <a:picLocks noChangeAspect="1" noChangeArrowheads="1"/>
            </p:cNvPicPr>
            <p:nvPr/>
          </p:nvPicPr>
          <p:blipFill>
            <a:blip r:embed="rId2"/>
            <a:srcRect/>
            <a:stretch>
              <a:fillRect/>
            </a:stretch>
          </p:blipFill>
          <p:spPr bwMode="auto">
            <a:xfrm>
              <a:off x="228600" y="1905000"/>
              <a:ext cx="2877766" cy="1905000"/>
            </a:xfrm>
            <a:prstGeom prst="rect">
              <a:avLst/>
            </a:prstGeom>
            <a:noFill/>
          </p:spPr>
        </p:pic>
        <p:sp>
          <p:nvSpPr>
            <p:cNvPr id="26" name="TextBox 25"/>
            <p:cNvSpPr txBox="1"/>
            <p:nvPr/>
          </p:nvSpPr>
          <p:spPr>
            <a:xfrm>
              <a:off x="1524000" y="3733800"/>
              <a:ext cx="551690" cy="369332"/>
            </a:xfrm>
            <a:prstGeom prst="rect">
              <a:avLst/>
            </a:prstGeom>
            <a:noFill/>
          </p:spPr>
          <p:txBody>
            <a:bodyPr wrap="none" rtlCol="0">
              <a:spAutoFit/>
            </a:bodyPr>
            <a:lstStyle/>
            <a:p>
              <a:r>
                <a:rPr lang="en-US" b="1" dirty="0" smtClean="0"/>
                <a:t>Client</a:t>
              </a:r>
              <a:endParaRPr lang="en-US" b="1" dirty="0"/>
            </a:p>
          </p:txBody>
        </p:sp>
      </p:grpSp>
      <p:grpSp>
        <p:nvGrpSpPr>
          <p:cNvPr id="6" name="Group 30"/>
          <p:cNvGrpSpPr/>
          <p:nvPr/>
        </p:nvGrpSpPr>
        <p:grpSpPr>
          <a:xfrm>
            <a:off x="5596820" y="1051560"/>
            <a:ext cx="1290481" cy="2633030"/>
            <a:chOff x="4231888" y="1676400"/>
            <a:chExt cx="967861" cy="2633030"/>
          </a:xfrm>
        </p:grpSpPr>
        <p:pic>
          <p:nvPicPr>
            <p:cNvPr id="4" name="Picture 3" descr="C:\Users\sree\Desktop\server.png"/>
            <p:cNvPicPr>
              <a:picLocks noChangeAspect="1" noChangeArrowheads="1"/>
            </p:cNvPicPr>
            <p:nvPr/>
          </p:nvPicPr>
          <p:blipFill>
            <a:blip r:embed="rId3"/>
            <a:srcRect/>
            <a:stretch>
              <a:fillRect/>
            </a:stretch>
          </p:blipFill>
          <p:spPr bwMode="auto">
            <a:xfrm>
              <a:off x="4343400" y="1676400"/>
              <a:ext cx="761998" cy="2514600"/>
            </a:xfrm>
            <a:prstGeom prst="rect">
              <a:avLst/>
            </a:prstGeom>
            <a:noFill/>
          </p:spPr>
        </p:pic>
        <p:sp>
          <p:nvSpPr>
            <p:cNvPr id="27" name="TextBox 26"/>
            <p:cNvSpPr txBox="1"/>
            <p:nvPr/>
          </p:nvSpPr>
          <p:spPr>
            <a:xfrm>
              <a:off x="4231888" y="3940098"/>
              <a:ext cx="967861" cy="369332"/>
            </a:xfrm>
            <a:prstGeom prst="rect">
              <a:avLst/>
            </a:prstGeom>
            <a:noFill/>
          </p:spPr>
          <p:txBody>
            <a:bodyPr wrap="none" rtlCol="0">
              <a:spAutoFit/>
            </a:bodyPr>
            <a:lstStyle/>
            <a:p>
              <a:r>
                <a:rPr lang="en-US" b="1" dirty="0" smtClean="0"/>
                <a:t>Web Server</a:t>
              </a:r>
              <a:endParaRPr lang="en-US" b="1" dirty="0"/>
            </a:p>
          </p:txBody>
        </p:sp>
      </p:grpSp>
      <p:grpSp>
        <p:nvGrpSpPr>
          <p:cNvPr id="7" name="Group 31"/>
          <p:cNvGrpSpPr/>
          <p:nvPr/>
        </p:nvGrpSpPr>
        <p:grpSpPr>
          <a:xfrm>
            <a:off x="8193832" y="1051588"/>
            <a:ext cx="1236172" cy="2709229"/>
            <a:chOff x="6179633" y="1676400"/>
            <a:chExt cx="927129" cy="2709229"/>
          </a:xfrm>
        </p:grpSpPr>
        <p:pic>
          <p:nvPicPr>
            <p:cNvPr id="13" name="Picture 12" descr="C:\Users\sree\Desktop\server.png"/>
            <p:cNvPicPr>
              <a:picLocks noChangeAspect="1" noChangeArrowheads="1"/>
            </p:cNvPicPr>
            <p:nvPr/>
          </p:nvPicPr>
          <p:blipFill>
            <a:blip r:embed="rId3"/>
            <a:srcRect/>
            <a:stretch>
              <a:fillRect/>
            </a:stretch>
          </p:blipFill>
          <p:spPr bwMode="auto">
            <a:xfrm>
              <a:off x="6324600" y="1676400"/>
              <a:ext cx="761998" cy="2514600"/>
            </a:xfrm>
            <a:prstGeom prst="rect">
              <a:avLst/>
            </a:prstGeom>
            <a:noFill/>
          </p:spPr>
        </p:pic>
        <p:sp>
          <p:nvSpPr>
            <p:cNvPr id="28" name="TextBox 27"/>
            <p:cNvSpPr txBox="1"/>
            <p:nvPr/>
          </p:nvSpPr>
          <p:spPr>
            <a:xfrm>
              <a:off x="6179633" y="4016297"/>
              <a:ext cx="927129" cy="369332"/>
            </a:xfrm>
            <a:prstGeom prst="rect">
              <a:avLst/>
            </a:prstGeom>
            <a:noFill/>
          </p:spPr>
          <p:txBody>
            <a:bodyPr wrap="none" rtlCol="0">
              <a:spAutoFit/>
            </a:bodyPr>
            <a:lstStyle/>
            <a:p>
              <a:r>
                <a:rPr lang="en-US" b="1" dirty="0" smtClean="0"/>
                <a:t>App Server</a:t>
              </a:r>
              <a:endParaRPr lang="en-US" b="1" dirty="0"/>
            </a:p>
          </p:txBody>
        </p:sp>
      </p:grpSp>
      <p:grpSp>
        <p:nvGrpSpPr>
          <p:cNvPr id="8" name="Group 32"/>
          <p:cNvGrpSpPr/>
          <p:nvPr/>
        </p:nvGrpSpPr>
        <p:grpSpPr>
          <a:xfrm>
            <a:off x="10562754" y="1127788"/>
            <a:ext cx="1177070" cy="2686927"/>
            <a:chOff x="7956395" y="1752600"/>
            <a:chExt cx="882803" cy="2686927"/>
          </a:xfrm>
        </p:grpSpPr>
        <p:pic>
          <p:nvPicPr>
            <p:cNvPr id="16" name="Picture 15" descr="C:\Users\sree\Desktop\server.png"/>
            <p:cNvPicPr>
              <a:picLocks noChangeAspect="1" noChangeArrowheads="1"/>
            </p:cNvPicPr>
            <p:nvPr/>
          </p:nvPicPr>
          <p:blipFill>
            <a:blip r:embed="rId3"/>
            <a:srcRect/>
            <a:stretch>
              <a:fillRect/>
            </a:stretch>
          </p:blipFill>
          <p:spPr bwMode="auto">
            <a:xfrm>
              <a:off x="8077200" y="1752600"/>
              <a:ext cx="761998" cy="2514600"/>
            </a:xfrm>
            <a:prstGeom prst="rect">
              <a:avLst/>
            </a:prstGeom>
            <a:noFill/>
          </p:spPr>
        </p:pic>
        <p:sp>
          <p:nvSpPr>
            <p:cNvPr id="29" name="TextBox 28"/>
            <p:cNvSpPr txBox="1"/>
            <p:nvPr/>
          </p:nvSpPr>
          <p:spPr>
            <a:xfrm>
              <a:off x="7956395" y="4070195"/>
              <a:ext cx="844174" cy="369332"/>
            </a:xfrm>
            <a:prstGeom prst="rect">
              <a:avLst/>
            </a:prstGeom>
            <a:noFill/>
          </p:spPr>
          <p:txBody>
            <a:bodyPr wrap="none" rtlCol="0">
              <a:spAutoFit/>
            </a:bodyPr>
            <a:lstStyle/>
            <a:p>
              <a:r>
                <a:rPr lang="en-US" b="1" dirty="0" smtClean="0"/>
                <a:t>DB Server</a:t>
              </a:r>
              <a:endParaRPr lang="en-US" b="1" dirty="0"/>
            </a:p>
          </p:txBody>
        </p:sp>
      </p:grpSp>
      <p:pic>
        <p:nvPicPr>
          <p:cNvPr id="14" name="Picture 13" descr="fb 1.jpg"/>
          <p:cNvPicPr>
            <a:picLocks noChangeAspect="1"/>
          </p:cNvPicPr>
          <p:nvPr/>
        </p:nvPicPr>
        <p:blipFill>
          <a:blip r:embed="rId4"/>
          <a:stretch>
            <a:fillRect/>
          </a:stretch>
        </p:blipFill>
        <p:spPr>
          <a:xfrm>
            <a:off x="1376703" y="1508760"/>
            <a:ext cx="2054831" cy="914400"/>
          </a:xfrm>
          <a:prstGeom prst="rect">
            <a:avLst/>
          </a:prstGeom>
        </p:spPr>
      </p:pic>
      <p:pic>
        <p:nvPicPr>
          <p:cNvPr id="15" name="Picture 14" descr="fb3.png"/>
          <p:cNvPicPr>
            <a:picLocks noChangeAspect="1"/>
          </p:cNvPicPr>
          <p:nvPr/>
        </p:nvPicPr>
        <p:blipFill>
          <a:blip r:embed="rId5" cstate="print"/>
          <a:stretch>
            <a:fillRect/>
          </a:stretch>
        </p:blipFill>
        <p:spPr>
          <a:xfrm>
            <a:off x="1275080" y="1508760"/>
            <a:ext cx="2263661" cy="838200"/>
          </a:xfrm>
          <a:prstGeom prst="rect">
            <a:avLst/>
          </a:prstGeom>
        </p:spPr>
      </p:pic>
      <p:sp>
        <p:nvSpPr>
          <p:cNvPr id="10" name="TextBox 9"/>
          <p:cNvSpPr txBox="1"/>
          <p:nvPr/>
        </p:nvSpPr>
        <p:spPr>
          <a:xfrm>
            <a:off x="1579880" y="1584960"/>
            <a:ext cx="1329210" cy="261610"/>
          </a:xfrm>
          <a:prstGeom prst="rect">
            <a:avLst/>
          </a:prstGeom>
          <a:noFill/>
        </p:spPr>
        <p:txBody>
          <a:bodyPr wrap="none" rtlCol="0">
            <a:spAutoFit/>
          </a:bodyPr>
          <a:lstStyle/>
          <a:p>
            <a:r>
              <a:rPr lang="en-US" sz="1100" dirty="0" smtClean="0"/>
              <a:t>www.facebook.com</a:t>
            </a:r>
            <a:endParaRPr lang="en-US" sz="1100" dirty="0"/>
          </a:p>
        </p:txBody>
      </p:sp>
      <p:pic>
        <p:nvPicPr>
          <p:cNvPr id="11" name="Picture 10" descr="fb 2.png"/>
          <p:cNvPicPr>
            <a:picLocks noChangeAspect="1"/>
          </p:cNvPicPr>
          <p:nvPr/>
        </p:nvPicPr>
        <p:blipFill>
          <a:blip r:embed="rId6"/>
          <a:stretch>
            <a:fillRect/>
          </a:stretch>
        </p:blipFill>
        <p:spPr>
          <a:xfrm>
            <a:off x="1986281" y="1356360"/>
            <a:ext cx="1059435" cy="1143000"/>
          </a:xfrm>
          <a:prstGeom prst="rect">
            <a:avLst/>
          </a:prstGeom>
        </p:spPr>
      </p:pic>
      <p:sp>
        <p:nvSpPr>
          <p:cNvPr id="40" name="Oval 39"/>
          <p:cNvSpPr/>
          <p:nvPr/>
        </p:nvSpPr>
        <p:spPr>
          <a:xfrm>
            <a:off x="3388360" y="5547360"/>
            <a:ext cx="1381760" cy="4811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Think Time</a:t>
            </a:r>
            <a:endParaRPr lang="en-US" sz="1600" b="1" dirty="0"/>
          </a:p>
        </p:txBody>
      </p:sp>
      <p:grpSp>
        <p:nvGrpSpPr>
          <p:cNvPr id="24" name="Group 52"/>
          <p:cNvGrpSpPr/>
          <p:nvPr/>
        </p:nvGrpSpPr>
        <p:grpSpPr>
          <a:xfrm>
            <a:off x="1752600" y="5786262"/>
            <a:ext cx="2240280" cy="434936"/>
            <a:chOff x="1752600" y="5786258"/>
            <a:chExt cx="2240280" cy="434936"/>
          </a:xfrm>
        </p:grpSpPr>
        <p:cxnSp>
          <p:nvCxnSpPr>
            <p:cNvPr id="37" name="Straight Arrow Connector 36"/>
            <p:cNvCxnSpPr/>
            <p:nvPr/>
          </p:nvCxnSpPr>
          <p:spPr>
            <a:xfrm flipV="1">
              <a:off x="1752600" y="5786258"/>
              <a:ext cx="1620520" cy="494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828800" y="5882640"/>
              <a:ext cx="2164080" cy="338554"/>
            </a:xfrm>
            <a:prstGeom prst="rect">
              <a:avLst/>
            </a:prstGeom>
            <a:noFill/>
          </p:spPr>
          <p:txBody>
            <a:bodyPr wrap="square" rtlCol="0">
              <a:spAutoFit/>
            </a:bodyPr>
            <a:lstStyle/>
            <a:p>
              <a:r>
                <a:rPr lang="en-US" sz="1600" b="1" dirty="0" smtClean="0"/>
                <a:t>Launch Transaction</a:t>
              </a:r>
              <a:endParaRPr lang="en-US" sz="1600" b="1" dirty="0"/>
            </a:p>
          </p:txBody>
        </p:sp>
      </p:grpSp>
      <p:grpSp>
        <p:nvGrpSpPr>
          <p:cNvPr id="30" name="Group 54"/>
          <p:cNvGrpSpPr/>
          <p:nvPr/>
        </p:nvGrpSpPr>
        <p:grpSpPr>
          <a:xfrm>
            <a:off x="7655560" y="5769434"/>
            <a:ext cx="2174240" cy="375564"/>
            <a:chOff x="7655560" y="5769430"/>
            <a:chExt cx="2174240" cy="375564"/>
          </a:xfrm>
        </p:grpSpPr>
        <p:cxnSp>
          <p:nvCxnSpPr>
            <p:cNvPr id="39" name="Straight Arrow Connector 38"/>
            <p:cNvCxnSpPr/>
            <p:nvPr/>
          </p:nvCxnSpPr>
          <p:spPr>
            <a:xfrm>
              <a:off x="7655560" y="5769430"/>
              <a:ext cx="1549400" cy="653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655560" y="5806440"/>
              <a:ext cx="2174240" cy="338554"/>
            </a:xfrm>
            <a:prstGeom prst="rect">
              <a:avLst/>
            </a:prstGeom>
            <a:noFill/>
          </p:spPr>
          <p:txBody>
            <a:bodyPr wrap="square" rtlCol="0">
              <a:spAutoFit/>
            </a:bodyPr>
            <a:lstStyle/>
            <a:p>
              <a:r>
                <a:rPr lang="en-US" sz="1600" b="1" dirty="0" smtClean="0"/>
                <a:t>Log off Transaction</a:t>
              </a:r>
              <a:endParaRPr lang="en-US" sz="1600" b="1" dirty="0"/>
            </a:p>
          </p:txBody>
        </p:sp>
      </p:grpSp>
      <p:sp>
        <p:nvSpPr>
          <p:cNvPr id="51" name="Oval 50"/>
          <p:cNvSpPr/>
          <p:nvPr/>
        </p:nvSpPr>
        <p:spPr>
          <a:xfrm>
            <a:off x="6238240" y="5562600"/>
            <a:ext cx="1381760" cy="4811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Think Time</a:t>
            </a:r>
            <a:endParaRPr lang="en-US" sz="1600" b="1" dirty="0"/>
          </a:p>
        </p:txBody>
      </p:sp>
      <p:grpSp>
        <p:nvGrpSpPr>
          <p:cNvPr id="31" name="Group 53"/>
          <p:cNvGrpSpPr/>
          <p:nvPr/>
        </p:nvGrpSpPr>
        <p:grpSpPr>
          <a:xfrm>
            <a:off x="4663440" y="5755782"/>
            <a:ext cx="1823720" cy="373976"/>
            <a:chOff x="4663440" y="5755778"/>
            <a:chExt cx="1823720" cy="373976"/>
          </a:xfrm>
        </p:grpSpPr>
        <p:cxnSp>
          <p:nvCxnSpPr>
            <p:cNvPr id="38" name="Straight Arrow Connector 37"/>
            <p:cNvCxnSpPr/>
            <p:nvPr/>
          </p:nvCxnSpPr>
          <p:spPr>
            <a:xfrm flipV="1">
              <a:off x="4785360" y="5755778"/>
              <a:ext cx="1457960" cy="21272"/>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663440" y="5791200"/>
              <a:ext cx="1823720" cy="338554"/>
            </a:xfrm>
            <a:prstGeom prst="rect">
              <a:avLst/>
            </a:prstGeom>
            <a:noFill/>
          </p:spPr>
          <p:txBody>
            <a:bodyPr wrap="square" rtlCol="0">
              <a:spAutoFit/>
            </a:bodyPr>
            <a:lstStyle/>
            <a:p>
              <a:r>
                <a:rPr lang="en-US" sz="1600" b="1" dirty="0" smtClean="0"/>
                <a:t>Login Transaction</a:t>
              </a:r>
              <a:endParaRPr lang="en-US" sz="1600" b="1" dirty="0"/>
            </a:p>
          </p:txBody>
        </p:sp>
      </p:grpSp>
      <p:sp>
        <p:nvSpPr>
          <p:cNvPr id="56" name="TextBox 55"/>
          <p:cNvSpPr txBox="1"/>
          <p:nvPr/>
        </p:nvSpPr>
        <p:spPr>
          <a:xfrm>
            <a:off x="727363" y="4031680"/>
            <a:ext cx="9609618" cy="646331"/>
          </a:xfrm>
          <a:prstGeom prst="rect">
            <a:avLst/>
          </a:prstGeom>
          <a:noFill/>
        </p:spPr>
        <p:txBody>
          <a:bodyPr wrap="none" rtlCol="0">
            <a:spAutoFit/>
          </a:bodyPr>
          <a:lstStyle/>
          <a:p>
            <a:r>
              <a:rPr lang="en-US" dirty="0" smtClean="0"/>
              <a:t>Now Mark is “Thinking” as to how to login and where should he enter the  username and password. </a:t>
            </a:r>
          </a:p>
          <a:p>
            <a:r>
              <a:rPr lang="en-US" dirty="0" smtClean="0"/>
              <a:t>Think Time also includes time taken to enter the username / password and click on “login” button</a:t>
            </a:r>
            <a:endParaRPr lang="en-US" dirty="0"/>
          </a:p>
        </p:txBody>
      </p:sp>
      <p:sp>
        <p:nvSpPr>
          <p:cNvPr id="57" name="TextBox 56"/>
          <p:cNvSpPr txBox="1"/>
          <p:nvPr/>
        </p:nvSpPr>
        <p:spPr>
          <a:xfrm>
            <a:off x="4675916" y="2015836"/>
            <a:ext cx="763351" cy="369332"/>
          </a:xfrm>
          <a:prstGeom prst="rect">
            <a:avLst/>
          </a:prstGeom>
          <a:noFill/>
        </p:spPr>
        <p:txBody>
          <a:bodyPr wrap="none" rtlCol="0">
            <a:spAutoFit/>
          </a:bodyPr>
          <a:lstStyle/>
          <a:p>
            <a:r>
              <a:rPr lang="en-US" dirty="0" smtClean="0"/>
              <a:t>2 </a:t>
            </a:r>
            <a:r>
              <a:rPr lang="en-US" dirty="0" err="1" smtClean="0"/>
              <a:t>Secs</a:t>
            </a:r>
            <a:endParaRPr lang="en-US" dirty="0"/>
          </a:p>
        </p:txBody>
      </p:sp>
      <p:sp>
        <p:nvSpPr>
          <p:cNvPr id="58" name="TextBox 57"/>
          <p:cNvSpPr txBox="1"/>
          <p:nvPr/>
        </p:nvSpPr>
        <p:spPr>
          <a:xfrm>
            <a:off x="2105898" y="5285509"/>
            <a:ext cx="763351" cy="369332"/>
          </a:xfrm>
          <a:prstGeom prst="rect">
            <a:avLst/>
          </a:prstGeom>
          <a:noFill/>
        </p:spPr>
        <p:txBody>
          <a:bodyPr wrap="none" rtlCol="0">
            <a:spAutoFit/>
          </a:bodyPr>
          <a:lstStyle/>
          <a:p>
            <a:r>
              <a:rPr lang="en-US" dirty="0" smtClean="0"/>
              <a:t>2 </a:t>
            </a:r>
            <a:r>
              <a:rPr lang="en-US" dirty="0" err="1" smtClean="0"/>
              <a:t>Secs</a:t>
            </a:r>
            <a:endParaRPr lang="en-US" dirty="0"/>
          </a:p>
        </p:txBody>
      </p:sp>
      <p:sp>
        <p:nvSpPr>
          <p:cNvPr id="59" name="TextBox 58"/>
          <p:cNvSpPr txBox="1"/>
          <p:nvPr/>
        </p:nvSpPr>
        <p:spPr>
          <a:xfrm>
            <a:off x="3713025" y="5105400"/>
            <a:ext cx="880369" cy="369332"/>
          </a:xfrm>
          <a:prstGeom prst="rect">
            <a:avLst/>
          </a:prstGeom>
          <a:noFill/>
        </p:spPr>
        <p:txBody>
          <a:bodyPr wrap="none" rtlCol="0">
            <a:spAutoFit/>
          </a:bodyPr>
          <a:lstStyle/>
          <a:p>
            <a:r>
              <a:rPr lang="en-US" dirty="0" smtClean="0"/>
              <a:t>10 </a:t>
            </a:r>
            <a:r>
              <a:rPr lang="en-US" dirty="0" err="1" smtClean="0"/>
              <a:t>Secs</a:t>
            </a:r>
            <a:endParaRPr lang="en-US" dirty="0"/>
          </a:p>
        </p:txBody>
      </p:sp>
      <p:sp>
        <p:nvSpPr>
          <p:cNvPr id="60" name="TextBox 59"/>
          <p:cNvSpPr txBox="1"/>
          <p:nvPr/>
        </p:nvSpPr>
        <p:spPr>
          <a:xfrm>
            <a:off x="5112333" y="5257800"/>
            <a:ext cx="938077" cy="369332"/>
          </a:xfrm>
          <a:prstGeom prst="rect">
            <a:avLst/>
          </a:prstGeom>
          <a:noFill/>
        </p:spPr>
        <p:txBody>
          <a:bodyPr wrap="none" rtlCol="0">
            <a:spAutoFit/>
          </a:bodyPr>
          <a:lstStyle/>
          <a:p>
            <a:r>
              <a:rPr lang="en-US" dirty="0" smtClean="0"/>
              <a:t>2.5 </a:t>
            </a:r>
            <a:r>
              <a:rPr lang="en-US" dirty="0" err="1" smtClean="0"/>
              <a:t>Secs</a:t>
            </a:r>
            <a:endParaRPr lang="en-US" dirty="0"/>
          </a:p>
        </p:txBody>
      </p:sp>
      <p:sp>
        <p:nvSpPr>
          <p:cNvPr id="61" name="TextBox 60"/>
          <p:cNvSpPr txBox="1"/>
          <p:nvPr/>
        </p:nvSpPr>
        <p:spPr>
          <a:xfrm>
            <a:off x="4433461" y="3165764"/>
            <a:ext cx="938077" cy="369332"/>
          </a:xfrm>
          <a:prstGeom prst="rect">
            <a:avLst/>
          </a:prstGeom>
          <a:noFill/>
        </p:spPr>
        <p:txBody>
          <a:bodyPr wrap="none" rtlCol="0">
            <a:spAutoFit/>
          </a:bodyPr>
          <a:lstStyle/>
          <a:p>
            <a:r>
              <a:rPr lang="en-US" dirty="0" smtClean="0"/>
              <a:t>2.5 </a:t>
            </a:r>
            <a:r>
              <a:rPr lang="en-US" dirty="0" err="1" smtClean="0"/>
              <a:t>Secs</a:t>
            </a:r>
            <a:endParaRPr lang="en-US" dirty="0"/>
          </a:p>
        </p:txBody>
      </p:sp>
      <p:sp>
        <p:nvSpPr>
          <p:cNvPr id="62" name="TextBox 61"/>
          <p:cNvSpPr txBox="1"/>
          <p:nvPr/>
        </p:nvSpPr>
        <p:spPr>
          <a:xfrm>
            <a:off x="6567062" y="5091546"/>
            <a:ext cx="763351" cy="369332"/>
          </a:xfrm>
          <a:prstGeom prst="rect">
            <a:avLst/>
          </a:prstGeom>
          <a:noFill/>
        </p:spPr>
        <p:txBody>
          <a:bodyPr wrap="none" rtlCol="0">
            <a:spAutoFit/>
          </a:bodyPr>
          <a:lstStyle/>
          <a:p>
            <a:r>
              <a:rPr lang="en-US" dirty="0" smtClean="0"/>
              <a:t>7 </a:t>
            </a:r>
            <a:r>
              <a:rPr lang="en-US" dirty="0" err="1" smtClean="0"/>
              <a:t>Secs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heckerboard(across)">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heckerboard(across)">
                                      <p:cBhvr>
                                        <p:cTn id="27" dur="500"/>
                                        <p:tgtEl>
                                          <p:spTgt spid="10"/>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checkerboard(across)">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checkerboard(across)">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heckerboard(across)">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5" presetClass="entr" presetSubtype="1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checkerboard(across)">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5" presetClass="exit" presetSubtype="10" fill="hold" grpId="1" nodeType="clickEffect">
                                  <p:stCondLst>
                                    <p:cond delay="0"/>
                                  </p:stCondLst>
                                  <p:childTnLst>
                                    <p:animEffect transition="out" filter="checkerboard(across)">
                                      <p:cBhvr>
                                        <p:cTn id="49" dur="500"/>
                                        <p:tgtEl>
                                          <p:spTgt spid="10"/>
                                        </p:tgtEl>
                                      </p:cBhvr>
                                    </p:animEffect>
                                    <p:set>
                                      <p:cBhvr>
                                        <p:cTn id="50" dur="1" fill="hold">
                                          <p:stCondLst>
                                            <p:cond delay="499"/>
                                          </p:stCondLst>
                                        </p:cTn>
                                        <p:tgtEl>
                                          <p:spTgt spid="1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5" presetClass="entr" presetSubtype="1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checkerboard(across)">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5" presetClass="entr" presetSubtype="10" fill="hold" grpId="0" nodeType="click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checkerboard(across)">
                                      <p:cBhvr>
                                        <p:cTn id="60" dur="500"/>
                                        <p:tgtEl>
                                          <p:spTgt spid="57"/>
                                        </p:tgtEl>
                                      </p:cBhvr>
                                    </p:animEffect>
                                  </p:childTnLst>
                                </p:cTn>
                              </p:par>
                            </p:childTnLst>
                          </p:cTn>
                        </p:par>
                      </p:childTnLst>
                    </p:cTn>
                  </p:par>
                  <p:par>
                    <p:cTn id="61" fill="hold">
                      <p:stCondLst>
                        <p:cond delay="indefinite"/>
                      </p:stCondLst>
                      <p:childTnLst>
                        <p:par>
                          <p:cTn id="62" fill="hold">
                            <p:stCondLst>
                              <p:cond delay="0"/>
                            </p:stCondLst>
                            <p:childTnLst>
                              <p:par>
                                <p:cTn id="63" presetID="5" presetClass="entr" presetSubtype="10" fill="hold"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checkerboard(across)">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5" presetClass="entr" presetSubtype="10" fill="hold" grpId="0" nodeType="clickEffect">
                                  <p:stCondLst>
                                    <p:cond delay="0"/>
                                  </p:stCondLst>
                                  <p:childTnLst>
                                    <p:set>
                                      <p:cBhvr>
                                        <p:cTn id="69" dur="1" fill="hold">
                                          <p:stCondLst>
                                            <p:cond delay="0"/>
                                          </p:stCondLst>
                                        </p:cTn>
                                        <p:tgtEl>
                                          <p:spTgt spid="58"/>
                                        </p:tgtEl>
                                        <p:attrNameLst>
                                          <p:attrName>style.visibility</p:attrName>
                                        </p:attrNameLst>
                                      </p:cBhvr>
                                      <p:to>
                                        <p:strVal val="visible"/>
                                      </p:to>
                                    </p:set>
                                    <p:animEffect transition="in" filter="checkerboard(across)">
                                      <p:cBhvr>
                                        <p:cTn id="70" dur="500"/>
                                        <p:tgtEl>
                                          <p:spTgt spid="58"/>
                                        </p:tgtEl>
                                      </p:cBhvr>
                                    </p:animEffect>
                                  </p:childTnLst>
                                </p:cTn>
                              </p:par>
                            </p:childTnLst>
                          </p:cTn>
                        </p:par>
                      </p:childTnLst>
                    </p:cTn>
                  </p:par>
                  <p:par>
                    <p:cTn id="71" fill="hold">
                      <p:stCondLst>
                        <p:cond delay="indefinite"/>
                      </p:stCondLst>
                      <p:childTnLst>
                        <p:par>
                          <p:cTn id="72" fill="hold">
                            <p:stCondLst>
                              <p:cond delay="0"/>
                            </p:stCondLst>
                            <p:childTnLst>
                              <p:par>
                                <p:cTn id="73" presetID="5" presetClass="entr" presetSubtype="10" fill="hold" grpId="0" nodeType="clickEffect">
                                  <p:stCondLst>
                                    <p:cond delay="0"/>
                                  </p:stCondLst>
                                  <p:childTnLst>
                                    <p:set>
                                      <p:cBhvr>
                                        <p:cTn id="74" dur="1" fill="hold">
                                          <p:stCondLst>
                                            <p:cond delay="0"/>
                                          </p:stCondLst>
                                        </p:cTn>
                                        <p:tgtEl>
                                          <p:spTgt spid="56"/>
                                        </p:tgtEl>
                                        <p:attrNameLst>
                                          <p:attrName>style.visibility</p:attrName>
                                        </p:attrNameLst>
                                      </p:cBhvr>
                                      <p:to>
                                        <p:strVal val="visible"/>
                                      </p:to>
                                    </p:set>
                                    <p:animEffect transition="in" filter="checkerboard(across)">
                                      <p:cBhvr>
                                        <p:cTn id="75" dur="500"/>
                                        <p:tgtEl>
                                          <p:spTgt spid="56"/>
                                        </p:tgtEl>
                                      </p:cBhvr>
                                    </p:animEffect>
                                  </p:childTnLst>
                                </p:cTn>
                              </p:par>
                            </p:childTnLst>
                          </p:cTn>
                        </p:par>
                      </p:childTnLst>
                    </p:cTn>
                  </p:par>
                  <p:par>
                    <p:cTn id="76" fill="hold">
                      <p:stCondLst>
                        <p:cond delay="indefinite"/>
                      </p:stCondLst>
                      <p:childTnLst>
                        <p:par>
                          <p:cTn id="77" fill="hold">
                            <p:stCondLst>
                              <p:cond delay="0"/>
                            </p:stCondLst>
                            <p:childTnLst>
                              <p:par>
                                <p:cTn id="78" presetID="5" presetClass="entr" presetSubtype="10" fill="hold" grpId="0" nodeType="click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checkerboard(across)">
                                      <p:cBhvr>
                                        <p:cTn id="80" dur="500"/>
                                        <p:tgtEl>
                                          <p:spTgt spid="40"/>
                                        </p:tgtEl>
                                      </p:cBhvr>
                                    </p:animEffect>
                                  </p:childTnLst>
                                </p:cTn>
                              </p:par>
                            </p:childTnLst>
                          </p:cTn>
                        </p:par>
                      </p:childTnLst>
                    </p:cTn>
                  </p:par>
                  <p:par>
                    <p:cTn id="81" fill="hold">
                      <p:stCondLst>
                        <p:cond delay="indefinite"/>
                      </p:stCondLst>
                      <p:childTnLst>
                        <p:par>
                          <p:cTn id="82" fill="hold">
                            <p:stCondLst>
                              <p:cond delay="0"/>
                            </p:stCondLst>
                            <p:childTnLst>
                              <p:par>
                                <p:cTn id="83" presetID="5" presetClass="entr" presetSubtype="10" fill="hold" grpId="0" nodeType="click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checkerboard(across)">
                                      <p:cBhvr>
                                        <p:cTn id="85" dur="500"/>
                                        <p:tgtEl>
                                          <p:spTgt spid="59"/>
                                        </p:tgtEl>
                                      </p:cBhvr>
                                    </p:animEffect>
                                  </p:childTnLst>
                                </p:cTn>
                              </p:par>
                            </p:childTnLst>
                          </p:cTn>
                        </p:par>
                      </p:childTnLst>
                    </p:cTn>
                  </p:par>
                  <p:par>
                    <p:cTn id="86" fill="hold">
                      <p:stCondLst>
                        <p:cond delay="indefinite"/>
                      </p:stCondLst>
                      <p:childTnLst>
                        <p:par>
                          <p:cTn id="87" fill="hold">
                            <p:stCondLst>
                              <p:cond delay="0"/>
                            </p:stCondLst>
                            <p:childTnLst>
                              <p:par>
                                <p:cTn id="88" presetID="5" presetClass="exit" presetSubtype="10" fill="hold" nodeType="clickEffect">
                                  <p:stCondLst>
                                    <p:cond delay="0"/>
                                  </p:stCondLst>
                                  <p:childTnLst>
                                    <p:animEffect transition="out" filter="checkerboard(across)">
                                      <p:cBhvr>
                                        <p:cTn id="89" dur="500"/>
                                        <p:tgtEl>
                                          <p:spTgt spid="14"/>
                                        </p:tgtEl>
                                      </p:cBhvr>
                                    </p:animEffect>
                                    <p:set>
                                      <p:cBhvr>
                                        <p:cTn id="90" dur="1" fill="hold">
                                          <p:stCondLst>
                                            <p:cond delay="499"/>
                                          </p:stCondLst>
                                        </p:cTn>
                                        <p:tgtEl>
                                          <p:spTgt spid="14"/>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5" presetClass="entr" presetSubtype="10" fill="hold" nodeType="clickEffect">
                                  <p:stCondLst>
                                    <p:cond delay="0"/>
                                  </p:stCondLst>
                                  <p:childTnLst>
                                    <p:set>
                                      <p:cBhvr>
                                        <p:cTn id="94" dur="1" fill="hold">
                                          <p:stCondLst>
                                            <p:cond delay="0"/>
                                          </p:stCondLst>
                                        </p:cTn>
                                        <p:tgtEl>
                                          <p:spTgt spid="11"/>
                                        </p:tgtEl>
                                        <p:attrNameLst>
                                          <p:attrName>style.visibility</p:attrName>
                                        </p:attrNameLst>
                                      </p:cBhvr>
                                      <p:to>
                                        <p:strVal val="visible"/>
                                      </p:to>
                                    </p:set>
                                    <p:animEffect transition="in" filter="checkerboard(across)">
                                      <p:cBhvr>
                                        <p:cTn id="95" dur="500"/>
                                        <p:tgtEl>
                                          <p:spTgt spid="11"/>
                                        </p:tgtEl>
                                      </p:cBhvr>
                                    </p:animEffect>
                                  </p:childTnLst>
                                </p:cTn>
                              </p:par>
                            </p:childTnLst>
                          </p:cTn>
                        </p:par>
                      </p:childTnLst>
                    </p:cTn>
                  </p:par>
                  <p:par>
                    <p:cTn id="96" fill="hold">
                      <p:stCondLst>
                        <p:cond delay="indefinite"/>
                      </p:stCondLst>
                      <p:childTnLst>
                        <p:par>
                          <p:cTn id="97" fill="hold">
                            <p:stCondLst>
                              <p:cond delay="0"/>
                            </p:stCondLst>
                            <p:childTnLst>
                              <p:par>
                                <p:cTn id="98" presetID="5" presetClass="entr" presetSubtype="10" fill="hold" grpId="0" nodeType="clickEffect">
                                  <p:stCondLst>
                                    <p:cond delay="0"/>
                                  </p:stCondLst>
                                  <p:childTnLst>
                                    <p:set>
                                      <p:cBhvr>
                                        <p:cTn id="99" dur="1" fill="hold">
                                          <p:stCondLst>
                                            <p:cond delay="0"/>
                                          </p:stCondLst>
                                        </p:cTn>
                                        <p:tgtEl>
                                          <p:spTgt spid="19"/>
                                        </p:tgtEl>
                                        <p:attrNameLst>
                                          <p:attrName>style.visibility</p:attrName>
                                        </p:attrNameLst>
                                      </p:cBhvr>
                                      <p:to>
                                        <p:strVal val="visible"/>
                                      </p:to>
                                    </p:set>
                                    <p:animEffect transition="in" filter="checkerboard(across)">
                                      <p:cBhvr>
                                        <p:cTn id="100" dur="500"/>
                                        <p:tgtEl>
                                          <p:spTgt spid="19"/>
                                        </p:tgtEl>
                                      </p:cBhvr>
                                    </p:animEffect>
                                  </p:childTnLst>
                                </p:cTn>
                              </p:par>
                              <p:par>
                                <p:cTn id="101" presetID="5" presetClass="entr" presetSubtype="10" fill="hold" grpId="0" nodeType="withEffect">
                                  <p:stCondLst>
                                    <p:cond delay="0"/>
                                  </p:stCondLst>
                                  <p:childTnLst>
                                    <p:set>
                                      <p:cBhvr>
                                        <p:cTn id="102" dur="1" fill="hold">
                                          <p:stCondLst>
                                            <p:cond delay="0"/>
                                          </p:stCondLst>
                                        </p:cTn>
                                        <p:tgtEl>
                                          <p:spTgt spid="20"/>
                                        </p:tgtEl>
                                        <p:attrNameLst>
                                          <p:attrName>style.visibility</p:attrName>
                                        </p:attrNameLst>
                                      </p:cBhvr>
                                      <p:to>
                                        <p:strVal val="visible"/>
                                      </p:to>
                                    </p:set>
                                    <p:animEffect transition="in" filter="checkerboard(across)">
                                      <p:cBhvr>
                                        <p:cTn id="103" dur="500"/>
                                        <p:tgtEl>
                                          <p:spTgt spid="20"/>
                                        </p:tgtEl>
                                      </p:cBhvr>
                                    </p:animEffect>
                                  </p:childTnLst>
                                </p:cTn>
                              </p:par>
                            </p:childTnLst>
                          </p:cTn>
                        </p:par>
                      </p:childTnLst>
                    </p:cTn>
                  </p:par>
                  <p:par>
                    <p:cTn id="104" fill="hold">
                      <p:stCondLst>
                        <p:cond delay="indefinite"/>
                      </p:stCondLst>
                      <p:childTnLst>
                        <p:par>
                          <p:cTn id="105" fill="hold">
                            <p:stCondLst>
                              <p:cond delay="0"/>
                            </p:stCondLst>
                            <p:childTnLst>
                              <p:par>
                                <p:cTn id="106" presetID="5" presetClass="entr" presetSubtype="10" fill="hold" grpId="0" nodeType="clickEffect">
                                  <p:stCondLst>
                                    <p:cond delay="0"/>
                                  </p:stCondLst>
                                  <p:childTnLst>
                                    <p:set>
                                      <p:cBhvr>
                                        <p:cTn id="107" dur="1" fill="hold">
                                          <p:stCondLst>
                                            <p:cond delay="0"/>
                                          </p:stCondLst>
                                        </p:cTn>
                                        <p:tgtEl>
                                          <p:spTgt spid="21"/>
                                        </p:tgtEl>
                                        <p:attrNameLst>
                                          <p:attrName>style.visibility</p:attrName>
                                        </p:attrNameLst>
                                      </p:cBhvr>
                                      <p:to>
                                        <p:strVal val="visible"/>
                                      </p:to>
                                    </p:set>
                                    <p:animEffect transition="in" filter="checkerboard(across)">
                                      <p:cBhvr>
                                        <p:cTn id="108" dur="500"/>
                                        <p:tgtEl>
                                          <p:spTgt spid="21"/>
                                        </p:tgtEl>
                                      </p:cBhvr>
                                    </p:animEffect>
                                  </p:childTnLst>
                                </p:cTn>
                              </p:par>
                            </p:childTnLst>
                          </p:cTn>
                        </p:par>
                      </p:childTnLst>
                    </p:cTn>
                  </p:par>
                  <p:par>
                    <p:cTn id="109" fill="hold">
                      <p:stCondLst>
                        <p:cond delay="indefinite"/>
                      </p:stCondLst>
                      <p:childTnLst>
                        <p:par>
                          <p:cTn id="110" fill="hold">
                            <p:stCondLst>
                              <p:cond delay="0"/>
                            </p:stCondLst>
                            <p:childTnLst>
                              <p:par>
                                <p:cTn id="111" presetID="5" presetClass="entr" presetSubtype="10" fill="hold" grpId="0" nodeType="clickEffect">
                                  <p:stCondLst>
                                    <p:cond delay="0"/>
                                  </p:stCondLst>
                                  <p:childTnLst>
                                    <p:set>
                                      <p:cBhvr>
                                        <p:cTn id="112" dur="1" fill="hold">
                                          <p:stCondLst>
                                            <p:cond delay="0"/>
                                          </p:stCondLst>
                                        </p:cTn>
                                        <p:tgtEl>
                                          <p:spTgt spid="23"/>
                                        </p:tgtEl>
                                        <p:attrNameLst>
                                          <p:attrName>style.visibility</p:attrName>
                                        </p:attrNameLst>
                                      </p:cBhvr>
                                      <p:to>
                                        <p:strVal val="visible"/>
                                      </p:to>
                                    </p:set>
                                    <p:animEffect transition="in" filter="checkerboard(across)">
                                      <p:cBhvr>
                                        <p:cTn id="113" dur="500"/>
                                        <p:tgtEl>
                                          <p:spTgt spid="23"/>
                                        </p:tgtEl>
                                      </p:cBhvr>
                                    </p:animEffect>
                                  </p:childTnLst>
                                </p:cTn>
                              </p:par>
                            </p:childTnLst>
                          </p:cTn>
                        </p:par>
                      </p:childTnLst>
                    </p:cTn>
                  </p:par>
                  <p:par>
                    <p:cTn id="114" fill="hold">
                      <p:stCondLst>
                        <p:cond delay="indefinite"/>
                      </p:stCondLst>
                      <p:childTnLst>
                        <p:par>
                          <p:cTn id="115" fill="hold">
                            <p:stCondLst>
                              <p:cond delay="0"/>
                            </p:stCondLst>
                            <p:childTnLst>
                              <p:par>
                                <p:cTn id="116" presetID="5" presetClass="entr" presetSubtype="10" fill="hold" grpId="0" nodeType="clickEffect">
                                  <p:stCondLst>
                                    <p:cond delay="0"/>
                                  </p:stCondLst>
                                  <p:childTnLst>
                                    <p:set>
                                      <p:cBhvr>
                                        <p:cTn id="117" dur="1" fill="hold">
                                          <p:stCondLst>
                                            <p:cond delay="0"/>
                                          </p:stCondLst>
                                        </p:cTn>
                                        <p:tgtEl>
                                          <p:spTgt spid="22"/>
                                        </p:tgtEl>
                                        <p:attrNameLst>
                                          <p:attrName>style.visibility</p:attrName>
                                        </p:attrNameLst>
                                      </p:cBhvr>
                                      <p:to>
                                        <p:strVal val="visible"/>
                                      </p:to>
                                    </p:set>
                                    <p:animEffect transition="in" filter="checkerboard(across)">
                                      <p:cBhvr>
                                        <p:cTn id="118" dur="500"/>
                                        <p:tgtEl>
                                          <p:spTgt spid="22"/>
                                        </p:tgtEl>
                                      </p:cBhvr>
                                    </p:animEffect>
                                  </p:childTnLst>
                                </p:cTn>
                              </p:par>
                            </p:childTnLst>
                          </p:cTn>
                        </p:par>
                      </p:childTnLst>
                    </p:cTn>
                  </p:par>
                  <p:par>
                    <p:cTn id="119" fill="hold">
                      <p:stCondLst>
                        <p:cond delay="indefinite"/>
                      </p:stCondLst>
                      <p:childTnLst>
                        <p:par>
                          <p:cTn id="120" fill="hold">
                            <p:stCondLst>
                              <p:cond delay="0"/>
                            </p:stCondLst>
                            <p:childTnLst>
                              <p:par>
                                <p:cTn id="121" presetID="5" presetClass="entr" presetSubtype="10" fill="hold" grpId="0" nodeType="click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checkerboard(across)">
                                      <p:cBhvr>
                                        <p:cTn id="123" dur="500"/>
                                        <p:tgtEl>
                                          <p:spTgt spid="25"/>
                                        </p:tgtEl>
                                      </p:cBhvr>
                                    </p:animEffect>
                                  </p:childTnLst>
                                </p:cTn>
                              </p:par>
                            </p:childTnLst>
                          </p:cTn>
                        </p:par>
                      </p:childTnLst>
                    </p:cTn>
                  </p:par>
                  <p:par>
                    <p:cTn id="124" fill="hold">
                      <p:stCondLst>
                        <p:cond delay="indefinite"/>
                      </p:stCondLst>
                      <p:childTnLst>
                        <p:par>
                          <p:cTn id="125" fill="hold">
                            <p:stCondLst>
                              <p:cond delay="0"/>
                            </p:stCondLst>
                            <p:childTnLst>
                              <p:par>
                                <p:cTn id="126" presetID="5" presetClass="exit" presetSubtype="10" fill="hold" nodeType="clickEffect">
                                  <p:stCondLst>
                                    <p:cond delay="0"/>
                                  </p:stCondLst>
                                  <p:childTnLst>
                                    <p:animEffect transition="out" filter="checkerboard(across)">
                                      <p:cBhvr>
                                        <p:cTn id="127" dur="500"/>
                                        <p:tgtEl>
                                          <p:spTgt spid="11"/>
                                        </p:tgtEl>
                                      </p:cBhvr>
                                    </p:animEffect>
                                    <p:set>
                                      <p:cBhvr>
                                        <p:cTn id="128" dur="1" fill="hold">
                                          <p:stCondLst>
                                            <p:cond delay="499"/>
                                          </p:stCondLst>
                                        </p:cTn>
                                        <p:tgtEl>
                                          <p:spTgt spid="11"/>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5" presetClass="entr" presetSubtype="10" fill="hold" nodeType="clickEffect">
                                  <p:stCondLst>
                                    <p:cond delay="0"/>
                                  </p:stCondLst>
                                  <p:childTnLst>
                                    <p:set>
                                      <p:cBhvr>
                                        <p:cTn id="132" dur="1" fill="hold">
                                          <p:stCondLst>
                                            <p:cond delay="0"/>
                                          </p:stCondLst>
                                        </p:cTn>
                                        <p:tgtEl>
                                          <p:spTgt spid="15"/>
                                        </p:tgtEl>
                                        <p:attrNameLst>
                                          <p:attrName>style.visibility</p:attrName>
                                        </p:attrNameLst>
                                      </p:cBhvr>
                                      <p:to>
                                        <p:strVal val="visible"/>
                                      </p:to>
                                    </p:set>
                                    <p:animEffect transition="in" filter="checkerboard(across)">
                                      <p:cBhvr>
                                        <p:cTn id="133" dur="500"/>
                                        <p:tgtEl>
                                          <p:spTgt spid="15"/>
                                        </p:tgtEl>
                                      </p:cBhvr>
                                    </p:animEffect>
                                  </p:childTnLst>
                                </p:cTn>
                              </p:par>
                            </p:childTnLst>
                          </p:cTn>
                        </p:par>
                      </p:childTnLst>
                    </p:cTn>
                  </p:par>
                  <p:par>
                    <p:cTn id="134" fill="hold">
                      <p:stCondLst>
                        <p:cond delay="indefinite"/>
                      </p:stCondLst>
                      <p:childTnLst>
                        <p:par>
                          <p:cTn id="135" fill="hold">
                            <p:stCondLst>
                              <p:cond delay="0"/>
                            </p:stCondLst>
                            <p:childTnLst>
                              <p:par>
                                <p:cTn id="136" presetID="5" presetClass="entr" presetSubtype="10" fill="hold" grpId="0" nodeType="clickEffect">
                                  <p:stCondLst>
                                    <p:cond delay="0"/>
                                  </p:stCondLst>
                                  <p:childTnLst>
                                    <p:set>
                                      <p:cBhvr>
                                        <p:cTn id="137" dur="1" fill="hold">
                                          <p:stCondLst>
                                            <p:cond delay="0"/>
                                          </p:stCondLst>
                                        </p:cTn>
                                        <p:tgtEl>
                                          <p:spTgt spid="61"/>
                                        </p:tgtEl>
                                        <p:attrNameLst>
                                          <p:attrName>style.visibility</p:attrName>
                                        </p:attrNameLst>
                                      </p:cBhvr>
                                      <p:to>
                                        <p:strVal val="visible"/>
                                      </p:to>
                                    </p:set>
                                    <p:animEffect transition="in" filter="checkerboard(across)">
                                      <p:cBhvr>
                                        <p:cTn id="138" dur="500"/>
                                        <p:tgtEl>
                                          <p:spTgt spid="61"/>
                                        </p:tgtEl>
                                      </p:cBhvr>
                                    </p:animEffect>
                                  </p:childTnLst>
                                </p:cTn>
                              </p:par>
                            </p:childTnLst>
                          </p:cTn>
                        </p:par>
                      </p:childTnLst>
                    </p:cTn>
                  </p:par>
                  <p:par>
                    <p:cTn id="139" fill="hold">
                      <p:stCondLst>
                        <p:cond delay="indefinite"/>
                      </p:stCondLst>
                      <p:childTnLst>
                        <p:par>
                          <p:cTn id="140" fill="hold">
                            <p:stCondLst>
                              <p:cond delay="0"/>
                            </p:stCondLst>
                            <p:childTnLst>
                              <p:par>
                                <p:cTn id="141" presetID="5" presetClass="entr" presetSubtype="10" fill="hold" nodeType="clickEffect">
                                  <p:stCondLst>
                                    <p:cond delay="0"/>
                                  </p:stCondLst>
                                  <p:childTnLst>
                                    <p:set>
                                      <p:cBhvr>
                                        <p:cTn id="142" dur="1" fill="hold">
                                          <p:stCondLst>
                                            <p:cond delay="0"/>
                                          </p:stCondLst>
                                        </p:cTn>
                                        <p:tgtEl>
                                          <p:spTgt spid="31"/>
                                        </p:tgtEl>
                                        <p:attrNameLst>
                                          <p:attrName>style.visibility</p:attrName>
                                        </p:attrNameLst>
                                      </p:cBhvr>
                                      <p:to>
                                        <p:strVal val="visible"/>
                                      </p:to>
                                    </p:set>
                                    <p:animEffect transition="in" filter="checkerboard(across)">
                                      <p:cBhvr>
                                        <p:cTn id="143" dur="500"/>
                                        <p:tgtEl>
                                          <p:spTgt spid="31"/>
                                        </p:tgtEl>
                                      </p:cBhvr>
                                    </p:animEffect>
                                  </p:childTnLst>
                                </p:cTn>
                              </p:par>
                            </p:childTnLst>
                          </p:cTn>
                        </p:par>
                      </p:childTnLst>
                    </p:cTn>
                  </p:par>
                  <p:par>
                    <p:cTn id="144" fill="hold">
                      <p:stCondLst>
                        <p:cond delay="indefinite"/>
                      </p:stCondLst>
                      <p:childTnLst>
                        <p:par>
                          <p:cTn id="145" fill="hold">
                            <p:stCondLst>
                              <p:cond delay="0"/>
                            </p:stCondLst>
                            <p:childTnLst>
                              <p:par>
                                <p:cTn id="146" presetID="5" presetClass="entr" presetSubtype="10" fill="hold" grpId="0" nodeType="clickEffect">
                                  <p:stCondLst>
                                    <p:cond delay="0"/>
                                  </p:stCondLst>
                                  <p:childTnLst>
                                    <p:set>
                                      <p:cBhvr>
                                        <p:cTn id="147" dur="1" fill="hold">
                                          <p:stCondLst>
                                            <p:cond delay="0"/>
                                          </p:stCondLst>
                                        </p:cTn>
                                        <p:tgtEl>
                                          <p:spTgt spid="60"/>
                                        </p:tgtEl>
                                        <p:attrNameLst>
                                          <p:attrName>style.visibility</p:attrName>
                                        </p:attrNameLst>
                                      </p:cBhvr>
                                      <p:to>
                                        <p:strVal val="visible"/>
                                      </p:to>
                                    </p:set>
                                    <p:animEffect transition="in" filter="checkerboard(across)">
                                      <p:cBhvr>
                                        <p:cTn id="148" dur="500"/>
                                        <p:tgtEl>
                                          <p:spTgt spid="60"/>
                                        </p:tgtEl>
                                      </p:cBhvr>
                                    </p:animEffect>
                                  </p:childTnLst>
                                </p:cTn>
                              </p:par>
                            </p:childTnLst>
                          </p:cTn>
                        </p:par>
                      </p:childTnLst>
                    </p:cTn>
                  </p:par>
                  <p:par>
                    <p:cTn id="149" fill="hold">
                      <p:stCondLst>
                        <p:cond delay="indefinite"/>
                      </p:stCondLst>
                      <p:childTnLst>
                        <p:par>
                          <p:cTn id="150" fill="hold">
                            <p:stCondLst>
                              <p:cond delay="0"/>
                            </p:stCondLst>
                            <p:childTnLst>
                              <p:par>
                                <p:cTn id="151" presetID="5" presetClass="entr" presetSubtype="10" fill="hold" grpId="0" nodeType="clickEffect">
                                  <p:stCondLst>
                                    <p:cond delay="0"/>
                                  </p:stCondLst>
                                  <p:childTnLst>
                                    <p:set>
                                      <p:cBhvr>
                                        <p:cTn id="152" dur="1" fill="hold">
                                          <p:stCondLst>
                                            <p:cond delay="0"/>
                                          </p:stCondLst>
                                        </p:cTn>
                                        <p:tgtEl>
                                          <p:spTgt spid="51"/>
                                        </p:tgtEl>
                                        <p:attrNameLst>
                                          <p:attrName>style.visibility</p:attrName>
                                        </p:attrNameLst>
                                      </p:cBhvr>
                                      <p:to>
                                        <p:strVal val="visible"/>
                                      </p:to>
                                    </p:set>
                                    <p:animEffect transition="in" filter="checkerboard(across)">
                                      <p:cBhvr>
                                        <p:cTn id="153" dur="500"/>
                                        <p:tgtEl>
                                          <p:spTgt spid="51"/>
                                        </p:tgtEl>
                                      </p:cBhvr>
                                    </p:animEffect>
                                  </p:childTnLst>
                                </p:cTn>
                              </p:par>
                            </p:childTnLst>
                          </p:cTn>
                        </p:par>
                      </p:childTnLst>
                    </p:cTn>
                  </p:par>
                  <p:par>
                    <p:cTn id="154" fill="hold">
                      <p:stCondLst>
                        <p:cond delay="indefinite"/>
                      </p:stCondLst>
                      <p:childTnLst>
                        <p:par>
                          <p:cTn id="155" fill="hold">
                            <p:stCondLst>
                              <p:cond delay="0"/>
                            </p:stCondLst>
                            <p:childTnLst>
                              <p:par>
                                <p:cTn id="156" presetID="5" presetClass="entr" presetSubtype="10" fill="hold" grpId="0" nodeType="clickEffect">
                                  <p:stCondLst>
                                    <p:cond delay="0"/>
                                  </p:stCondLst>
                                  <p:childTnLst>
                                    <p:set>
                                      <p:cBhvr>
                                        <p:cTn id="157" dur="1" fill="hold">
                                          <p:stCondLst>
                                            <p:cond delay="0"/>
                                          </p:stCondLst>
                                        </p:cTn>
                                        <p:tgtEl>
                                          <p:spTgt spid="62"/>
                                        </p:tgtEl>
                                        <p:attrNameLst>
                                          <p:attrName>style.visibility</p:attrName>
                                        </p:attrNameLst>
                                      </p:cBhvr>
                                      <p:to>
                                        <p:strVal val="visible"/>
                                      </p:to>
                                    </p:set>
                                    <p:animEffect transition="in" filter="checkerboard(across)">
                                      <p:cBhvr>
                                        <p:cTn id="158" dur="500"/>
                                        <p:tgtEl>
                                          <p:spTgt spid="62"/>
                                        </p:tgtEl>
                                      </p:cBhvr>
                                    </p:animEffect>
                                  </p:childTnLst>
                                </p:cTn>
                              </p:par>
                            </p:childTnLst>
                          </p:cTn>
                        </p:par>
                      </p:childTnLst>
                    </p:cTn>
                  </p:par>
                  <p:par>
                    <p:cTn id="159" fill="hold">
                      <p:stCondLst>
                        <p:cond delay="indefinite"/>
                      </p:stCondLst>
                      <p:childTnLst>
                        <p:par>
                          <p:cTn id="160" fill="hold">
                            <p:stCondLst>
                              <p:cond delay="0"/>
                            </p:stCondLst>
                            <p:childTnLst>
                              <p:par>
                                <p:cTn id="161" presetID="5" presetClass="entr" presetSubtype="10" fill="hold" nodeType="clickEffect">
                                  <p:stCondLst>
                                    <p:cond delay="0"/>
                                  </p:stCondLst>
                                  <p:childTnLst>
                                    <p:set>
                                      <p:cBhvr>
                                        <p:cTn id="162" dur="1" fill="hold">
                                          <p:stCondLst>
                                            <p:cond delay="0"/>
                                          </p:stCondLst>
                                        </p:cTn>
                                        <p:tgtEl>
                                          <p:spTgt spid="30"/>
                                        </p:tgtEl>
                                        <p:attrNameLst>
                                          <p:attrName>style.visibility</p:attrName>
                                        </p:attrNameLst>
                                      </p:cBhvr>
                                      <p:to>
                                        <p:strVal val="visible"/>
                                      </p:to>
                                    </p:set>
                                    <p:animEffect transition="in" filter="checkerboard(across)">
                                      <p:cBhvr>
                                        <p:cTn id="16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7" grpId="0" animBg="1"/>
      <p:bldP spid="18" grpId="0" animBg="1"/>
      <p:bldP spid="19" grpId="0" animBg="1"/>
      <p:bldP spid="20" grpId="0" animBg="1"/>
      <p:bldP spid="21" grpId="0" animBg="1"/>
      <p:bldP spid="22" grpId="0" animBg="1"/>
      <p:bldP spid="23" grpId="0" animBg="1"/>
      <p:bldP spid="25" grpId="0" animBg="1"/>
      <p:bldP spid="10" grpId="0"/>
      <p:bldP spid="10" grpId="1"/>
      <p:bldP spid="40" grpId="0" animBg="1"/>
      <p:bldP spid="51" grpId="0" animBg="1"/>
      <p:bldP spid="56" grpId="0"/>
      <p:bldP spid="57" grpId="0"/>
      <p:bldP spid="58" grpId="0"/>
      <p:bldP spid="59" grpId="0"/>
      <p:bldP spid="60" grpId="0"/>
      <p:bldP spid="61" grpId="0"/>
      <p:bldP spid="6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8818" name="Picture 2"/>
          <p:cNvPicPr>
            <a:picLocks noChangeAspect="1" noChangeArrowheads="1"/>
          </p:cNvPicPr>
          <p:nvPr/>
        </p:nvPicPr>
        <p:blipFill>
          <a:blip r:embed="rId2"/>
          <a:srcRect/>
          <a:stretch>
            <a:fillRect/>
          </a:stretch>
        </p:blipFill>
        <p:spPr bwMode="auto">
          <a:xfrm>
            <a:off x="7669895" y="746786"/>
            <a:ext cx="3705225" cy="4505325"/>
          </a:xfrm>
          <a:prstGeom prst="rect">
            <a:avLst/>
          </a:prstGeom>
          <a:noFill/>
          <a:ln w="9525">
            <a:noFill/>
            <a:miter lim="800000"/>
            <a:headEnd/>
            <a:tailEnd/>
          </a:ln>
          <a:effectLst/>
        </p:spPr>
      </p:pic>
      <p:sp>
        <p:nvSpPr>
          <p:cNvPr id="3" name="TextBox 2"/>
          <p:cNvSpPr txBox="1"/>
          <p:nvPr/>
        </p:nvSpPr>
        <p:spPr>
          <a:xfrm>
            <a:off x="0" y="1382971"/>
            <a:ext cx="4077325" cy="923330"/>
          </a:xfrm>
          <a:prstGeom prst="rect">
            <a:avLst/>
          </a:prstGeom>
          <a:noFill/>
        </p:spPr>
        <p:txBody>
          <a:bodyPr wrap="square" rtlCol="0">
            <a:spAutoFit/>
          </a:bodyPr>
          <a:lstStyle/>
          <a:p>
            <a:pPr algn="ctr"/>
            <a:r>
              <a:rPr lang="en-US" dirty="0" smtClean="0"/>
              <a:t>a + b * c</a:t>
            </a:r>
          </a:p>
          <a:p>
            <a:pPr algn="ctr"/>
            <a:r>
              <a:rPr lang="en-US" dirty="0" smtClean="0"/>
              <a:t>b*c  is evaluated first and then the addition operation</a:t>
            </a:r>
            <a:endParaRPr lang="en-US" dirty="0"/>
          </a:p>
        </p:txBody>
      </p:sp>
      <p:sp>
        <p:nvSpPr>
          <p:cNvPr id="4" name="Rectangle 3"/>
          <p:cNvSpPr/>
          <p:nvPr/>
        </p:nvSpPr>
        <p:spPr>
          <a:xfrm>
            <a:off x="0" y="0"/>
            <a:ext cx="12192000" cy="646331"/>
          </a:xfrm>
          <a:prstGeom prst="rect">
            <a:avLst/>
          </a:prstGeom>
        </p:spPr>
        <p:txBody>
          <a:bodyPr wrap="square">
            <a:spAutoFit/>
          </a:bodyPr>
          <a:lstStyle/>
          <a:p>
            <a:pPr algn="ctr"/>
            <a:r>
              <a:rPr lang="en-US" sz="3600" b="1" dirty="0" smtClean="0"/>
              <a:t>Order of Component Execution / Hierarchy</a:t>
            </a:r>
          </a:p>
        </p:txBody>
      </p:sp>
      <p:pic>
        <p:nvPicPr>
          <p:cNvPr id="1430530" name="Picture 2"/>
          <p:cNvPicPr>
            <a:picLocks noChangeAspect="1" noChangeArrowheads="1"/>
          </p:cNvPicPr>
          <p:nvPr/>
        </p:nvPicPr>
        <p:blipFill>
          <a:blip r:embed="rId3"/>
          <a:srcRect/>
          <a:stretch>
            <a:fillRect/>
          </a:stretch>
        </p:blipFill>
        <p:spPr bwMode="auto">
          <a:xfrm>
            <a:off x="279426" y="3659786"/>
            <a:ext cx="7560429" cy="142187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Constant Timer</a:t>
            </a:r>
            <a:endParaRPr lang="en-US" b="1" dirty="0"/>
          </a:p>
        </p:txBody>
      </p:sp>
      <p:sp>
        <p:nvSpPr>
          <p:cNvPr id="3" name="Content Placeholder 2"/>
          <p:cNvSpPr>
            <a:spLocks noGrp="1"/>
          </p:cNvSpPr>
          <p:nvPr>
            <p:ph idx="1"/>
          </p:nvPr>
        </p:nvSpPr>
        <p:spPr/>
        <p:txBody>
          <a:bodyPr>
            <a:normAutofit fontScale="92500" lnSpcReduction="20000"/>
          </a:bodyPr>
          <a:lstStyle/>
          <a:p>
            <a:r>
              <a:rPr lang="en-US" dirty="0" smtClean="0"/>
              <a:t>The Constant Timer introduces a specified delay before the samplers in its scope are executed. The only configuration is the delay that is needed.</a:t>
            </a:r>
          </a:p>
          <a:p>
            <a:endParaRPr lang="en-US" dirty="0" smtClean="0"/>
          </a:p>
          <a:p>
            <a:r>
              <a:rPr lang="en-US" dirty="0" smtClean="0"/>
              <a:t>Constant Timer delays all the child elements in scope. </a:t>
            </a:r>
          </a:p>
          <a:p>
            <a:endParaRPr lang="en-US" dirty="0" smtClean="0"/>
          </a:p>
          <a:p>
            <a:r>
              <a:rPr lang="en-US" dirty="0" smtClean="0"/>
              <a:t>What if you wanted to delay only a specific sampler by 5 seconds? </a:t>
            </a:r>
          </a:p>
          <a:p>
            <a:endParaRPr lang="en-US" dirty="0" smtClean="0"/>
          </a:p>
          <a:p>
            <a:r>
              <a:rPr lang="en-US" dirty="0" smtClean="0"/>
              <a:t>You can achieve this by making the Constant Timer a child element of the sampler to be delayed.</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34649" y="0"/>
            <a:ext cx="10972800" cy="1143000"/>
          </a:xfrm>
          <a:prstGeom prst="rect">
            <a:avLst/>
          </a:prstGeom>
        </p:spPr>
        <p:txBody>
          <a:bodyPr>
            <a:normAutofit/>
          </a:bodyPr>
          <a:lstStyle/>
          <a:p>
            <a:pPr algn="ctr"/>
            <a:r>
              <a:rPr lang="en-US" sz="4400" b="1" dirty="0" smtClean="0"/>
              <a:t>How Timers scope works</a:t>
            </a:r>
            <a:endParaRPr lang="en-US" sz="4400" dirty="0"/>
          </a:p>
        </p:txBody>
      </p:sp>
      <p:pic>
        <p:nvPicPr>
          <p:cNvPr id="1429506" name="Picture 2"/>
          <p:cNvPicPr>
            <a:picLocks noChangeAspect="1" noChangeArrowheads="1"/>
          </p:cNvPicPr>
          <p:nvPr/>
        </p:nvPicPr>
        <p:blipFill>
          <a:blip r:embed="rId2"/>
          <a:srcRect r="62049"/>
          <a:stretch>
            <a:fillRect/>
          </a:stretch>
        </p:blipFill>
        <p:spPr bwMode="auto">
          <a:xfrm>
            <a:off x="1213502" y="1859249"/>
            <a:ext cx="3298538" cy="2271088"/>
          </a:xfrm>
          <a:prstGeom prst="rect">
            <a:avLst/>
          </a:prstGeom>
          <a:noFill/>
          <a:ln w="9525">
            <a:noFill/>
            <a:miter lim="800000"/>
            <a:headEnd/>
            <a:tailEnd/>
          </a:ln>
          <a:effectLst/>
        </p:spPr>
      </p:pic>
      <p:pic>
        <p:nvPicPr>
          <p:cNvPr id="1429507" name="Picture 3"/>
          <p:cNvPicPr>
            <a:picLocks noChangeAspect="1" noChangeArrowheads="1"/>
          </p:cNvPicPr>
          <p:nvPr/>
        </p:nvPicPr>
        <p:blipFill>
          <a:blip r:embed="rId3"/>
          <a:srcRect/>
          <a:stretch>
            <a:fillRect/>
          </a:stretch>
        </p:blipFill>
        <p:spPr bwMode="auto">
          <a:xfrm>
            <a:off x="1096312" y="4752975"/>
            <a:ext cx="9429750" cy="2105025"/>
          </a:xfrm>
          <a:prstGeom prst="rect">
            <a:avLst/>
          </a:prstGeom>
          <a:noFill/>
          <a:ln w="9525">
            <a:noFill/>
            <a:miter lim="800000"/>
            <a:headEnd/>
            <a:tailEnd/>
          </a:ln>
          <a:effectLst/>
        </p:spPr>
      </p:pic>
      <p:sp>
        <p:nvSpPr>
          <p:cNvPr id="6" name="Rectangle 5"/>
          <p:cNvSpPr/>
          <p:nvPr/>
        </p:nvSpPr>
        <p:spPr>
          <a:xfrm>
            <a:off x="1254609" y="4136795"/>
            <a:ext cx="5550925" cy="461665"/>
          </a:xfrm>
          <a:prstGeom prst="rect">
            <a:avLst/>
          </a:prstGeom>
        </p:spPr>
        <p:txBody>
          <a:bodyPr wrap="square">
            <a:spAutoFit/>
          </a:bodyPr>
          <a:lstStyle/>
          <a:p>
            <a:r>
              <a:rPr lang="en-US" sz="2400" dirty="0" smtClean="0"/>
              <a:t>Will be executed in this order</a:t>
            </a:r>
            <a:endParaRPr lang="en-US" sz="2400" dirty="0"/>
          </a:p>
        </p:txBody>
      </p:sp>
      <p:sp>
        <p:nvSpPr>
          <p:cNvPr id="7" name="Rectangle 6"/>
          <p:cNvSpPr/>
          <p:nvPr/>
        </p:nvSpPr>
        <p:spPr>
          <a:xfrm>
            <a:off x="5911121" y="1933879"/>
            <a:ext cx="6096000" cy="1477328"/>
          </a:xfrm>
          <a:prstGeom prst="rect">
            <a:avLst/>
          </a:prstGeom>
        </p:spPr>
        <p:txBody>
          <a:bodyPr>
            <a:spAutoFit/>
          </a:bodyPr>
          <a:lstStyle/>
          <a:p>
            <a:r>
              <a:rPr lang="en-US" dirty="0" smtClean="0"/>
              <a:t>As we can see, </a:t>
            </a:r>
            <a:r>
              <a:rPr lang="en-US" i="1" dirty="0" smtClean="0"/>
              <a:t>Timer1 is:</a:t>
            </a:r>
          </a:p>
          <a:p>
            <a:r>
              <a:rPr lang="en-US" dirty="0" smtClean="0"/>
              <a:t>• Executed three times because of scoping rule</a:t>
            </a:r>
          </a:p>
          <a:p>
            <a:r>
              <a:rPr lang="en-US" dirty="0" smtClean="0"/>
              <a:t>• Executed once before </a:t>
            </a:r>
            <a:r>
              <a:rPr lang="en-US" i="1" dirty="0" smtClean="0"/>
              <a:t>Sampler1</a:t>
            </a:r>
          </a:p>
          <a:p>
            <a:r>
              <a:rPr lang="en-US" dirty="0" smtClean="0"/>
              <a:t>• Executed once before </a:t>
            </a:r>
            <a:r>
              <a:rPr lang="en-US" i="1" dirty="0" smtClean="0"/>
              <a:t>Sampler2</a:t>
            </a:r>
          </a:p>
          <a:p>
            <a:r>
              <a:rPr lang="en-US" dirty="0" smtClean="0"/>
              <a:t>• Executed once before </a:t>
            </a:r>
            <a:r>
              <a:rPr lang="en-US" i="1" dirty="0" smtClean="0"/>
              <a:t>Sampler3</a:t>
            </a:r>
            <a:endParaRPr lang="en-US" dirty="0"/>
          </a:p>
        </p:txBody>
      </p:sp>
      <p:sp>
        <p:nvSpPr>
          <p:cNvPr id="8" name="Rectangle 7"/>
          <p:cNvSpPr/>
          <p:nvPr/>
        </p:nvSpPr>
        <p:spPr>
          <a:xfrm>
            <a:off x="1009337" y="1150165"/>
            <a:ext cx="10383188" cy="1015663"/>
          </a:xfrm>
          <a:prstGeom prst="rect">
            <a:avLst/>
          </a:prstGeom>
        </p:spPr>
        <p:txBody>
          <a:bodyPr wrap="square">
            <a:spAutoFit/>
          </a:bodyPr>
          <a:lstStyle/>
          <a:p>
            <a:r>
              <a:rPr lang="en-US" sz="2000" b="1" dirty="0" smtClean="0"/>
              <a:t>Rule 1: Timers are executed before each sampler in their scope. Constant Timer delays all the child elements in scope. </a:t>
            </a:r>
          </a:p>
          <a:p>
            <a:endParaRPr lang="en-US" sz="2000" b="1"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34649" y="0"/>
            <a:ext cx="10972800" cy="1143000"/>
          </a:xfrm>
          <a:prstGeom prst="rect">
            <a:avLst/>
          </a:prstGeom>
        </p:spPr>
        <p:txBody>
          <a:bodyPr>
            <a:normAutofit/>
          </a:bodyPr>
          <a:lstStyle/>
          <a:p>
            <a:pPr algn="ctr"/>
            <a:r>
              <a:rPr lang="en-US" sz="4400" b="1" dirty="0" smtClean="0"/>
              <a:t>How Timers scope works</a:t>
            </a:r>
            <a:endParaRPr lang="en-US" sz="4400" dirty="0"/>
          </a:p>
        </p:txBody>
      </p:sp>
      <p:sp>
        <p:nvSpPr>
          <p:cNvPr id="6" name="Rectangle 5"/>
          <p:cNvSpPr/>
          <p:nvPr/>
        </p:nvSpPr>
        <p:spPr>
          <a:xfrm>
            <a:off x="1254609" y="4136795"/>
            <a:ext cx="5550925" cy="461665"/>
          </a:xfrm>
          <a:prstGeom prst="rect">
            <a:avLst/>
          </a:prstGeom>
        </p:spPr>
        <p:txBody>
          <a:bodyPr wrap="square">
            <a:spAutoFit/>
          </a:bodyPr>
          <a:lstStyle/>
          <a:p>
            <a:r>
              <a:rPr lang="en-US" sz="2400" dirty="0" smtClean="0"/>
              <a:t>Will be executed in this order</a:t>
            </a:r>
            <a:endParaRPr lang="en-US" sz="2400" dirty="0"/>
          </a:p>
        </p:txBody>
      </p:sp>
      <p:sp>
        <p:nvSpPr>
          <p:cNvPr id="7" name="Rectangle 6"/>
          <p:cNvSpPr/>
          <p:nvPr/>
        </p:nvSpPr>
        <p:spPr>
          <a:xfrm>
            <a:off x="4781862" y="1933879"/>
            <a:ext cx="7225259" cy="1477328"/>
          </a:xfrm>
          <a:prstGeom prst="rect">
            <a:avLst/>
          </a:prstGeom>
        </p:spPr>
        <p:txBody>
          <a:bodyPr wrap="square">
            <a:spAutoFit/>
          </a:bodyPr>
          <a:lstStyle/>
          <a:p>
            <a:r>
              <a:rPr lang="en-US" dirty="0" smtClean="0"/>
              <a:t>As we can see, </a:t>
            </a:r>
            <a:r>
              <a:rPr lang="en-US" i="1" dirty="0" smtClean="0"/>
              <a:t>Timer1 and Timer2 are:</a:t>
            </a:r>
          </a:p>
          <a:p>
            <a:r>
              <a:rPr lang="en-US" dirty="0" smtClean="0"/>
              <a:t>• </a:t>
            </a:r>
            <a:r>
              <a:rPr lang="en-US" i="1" dirty="0" smtClean="0"/>
              <a:t>Grouped because all timers in scope are executed before every sampler</a:t>
            </a:r>
          </a:p>
          <a:p>
            <a:r>
              <a:rPr lang="en-US" dirty="0" smtClean="0"/>
              <a:t>• Executed twice because they are applied to every sampler in scope</a:t>
            </a:r>
          </a:p>
          <a:p>
            <a:r>
              <a:rPr lang="en-US" dirty="0" smtClean="0"/>
              <a:t>• Executed once before </a:t>
            </a:r>
            <a:r>
              <a:rPr lang="en-US" i="1" dirty="0" smtClean="0"/>
              <a:t>Sampler1</a:t>
            </a:r>
          </a:p>
          <a:p>
            <a:r>
              <a:rPr lang="en-US" dirty="0" smtClean="0"/>
              <a:t>• Executed once before </a:t>
            </a:r>
            <a:r>
              <a:rPr lang="en-US" i="1" dirty="0" smtClean="0"/>
              <a:t>Sampler2</a:t>
            </a:r>
            <a:endParaRPr lang="en-US" dirty="0"/>
          </a:p>
        </p:txBody>
      </p:sp>
      <p:sp>
        <p:nvSpPr>
          <p:cNvPr id="8" name="Rectangle 7"/>
          <p:cNvSpPr/>
          <p:nvPr/>
        </p:nvSpPr>
        <p:spPr>
          <a:xfrm>
            <a:off x="1009337" y="1150165"/>
            <a:ext cx="8929141" cy="707886"/>
          </a:xfrm>
          <a:prstGeom prst="rect">
            <a:avLst/>
          </a:prstGeom>
        </p:spPr>
        <p:txBody>
          <a:bodyPr wrap="square">
            <a:spAutoFit/>
          </a:bodyPr>
          <a:lstStyle/>
          <a:p>
            <a:r>
              <a:rPr lang="en-US" sz="2000" b="1" dirty="0" smtClean="0"/>
              <a:t>Rule 2: If there is more than one timer in the scope, all the timers will be processed before the sampler.</a:t>
            </a:r>
            <a:endParaRPr lang="en-US" sz="2000" dirty="0"/>
          </a:p>
        </p:txBody>
      </p:sp>
      <p:pic>
        <p:nvPicPr>
          <p:cNvPr id="1431554" name="Picture 2"/>
          <p:cNvPicPr>
            <a:picLocks noChangeAspect="1" noChangeArrowheads="1"/>
          </p:cNvPicPr>
          <p:nvPr/>
        </p:nvPicPr>
        <p:blipFill>
          <a:blip r:embed="rId2"/>
          <a:srcRect r="58363"/>
          <a:stretch>
            <a:fillRect/>
          </a:stretch>
        </p:blipFill>
        <p:spPr bwMode="auto">
          <a:xfrm>
            <a:off x="1247385" y="2012585"/>
            <a:ext cx="3654399" cy="2144233"/>
          </a:xfrm>
          <a:prstGeom prst="rect">
            <a:avLst/>
          </a:prstGeom>
          <a:noFill/>
          <a:ln w="9525">
            <a:noFill/>
            <a:miter lim="800000"/>
            <a:headEnd/>
            <a:tailEnd/>
          </a:ln>
          <a:effectLst/>
        </p:spPr>
      </p:pic>
      <p:pic>
        <p:nvPicPr>
          <p:cNvPr id="1431555" name="Picture 3"/>
          <p:cNvPicPr>
            <a:picLocks noChangeAspect="1" noChangeArrowheads="1"/>
          </p:cNvPicPr>
          <p:nvPr/>
        </p:nvPicPr>
        <p:blipFill>
          <a:blip r:embed="rId3"/>
          <a:srcRect/>
          <a:stretch>
            <a:fillRect/>
          </a:stretch>
        </p:blipFill>
        <p:spPr bwMode="auto">
          <a:xfrm>
            <a:off x="1445849" y="4752975"/>
            <a:ext cx="9420225" cy="21050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34649" y="0"/>
            <a:ext cx="10972800" cy="1143000"/>
          </a:xfrm>
          <a:prstGeom prst="rect">
            <a:avLst/>
          </a:prstGeom>
        </p:spPr>
        <p:txBody>
          <a:bodyPr>
            <a:normAutofit/>
          </a:bodyPr>
          <a:lstStyle/>
          <a:p>
            <a:pPr algn="ctr"/>
            <a:r>
              <a:rPr lang="en-US" sz="4400" b="1" dirty="0" smtClean="0"/>
              <a:t>Control the execution order of </a:t>
            </a:r>
            <a:r>
              <a:rPr lang="en-US" sz="4400" b="1" i="1" dirty="0" smtClean="0"/>
              <a:t>Timers</a:t>
            </a:r>
            <a:endParaRPr lang="en-US" sz="4400" dirty="0"/>
          </a:p>
        </p:txBody>
      </p:sp>
      <p:sp>
        <p:nvSpPr>
          <p:cNvPr id="8" name="Rectangle 7"/>
          <p:cNvSpPr/>
          <p:nvPr/>
        </p:nvSpPr>
        <p:spPr>
          <a:xfrm>
            <a:off x="1429061" y="1509928"/>
            <a:ext cx="8929141" cy="584775"/>
          </a:xfrm>
          <a:prstGeom prst="rect">
            <a:avLst/>
          </a:prstGeom>
        </p:spPr>
        <p:txBody>
          <a:bodyPr wrap="square">
            <a:spAutoFit/>
          </a:bodyPr>
          <a:lstStyle/>
          <a:p>
            <a:r>
              <a:rPr lang="en-US" sz="3200" dirty="0" smtClean="0"/>
              <a:t>If we want to have this execution order. </a:t>
            </a:r>
          </a:p>
        </p:txBody>
      </p:sp>
      <p:pic>
        <p:nvPicPr>
          <p:cNvPr id="1432581" name="Picture 5"/>
          <p:cNvPicPr>
            <a:picLocks noChangeAspect="1" noChangeArrowheads="1"/>
          </p:cNvPicPr>
          <p:nvPr/>
        </p:nvPicPr>
        <p:blipFill>
          <a:blip r:embed="rId2"/>
          <a:srcRect t="20032" r="7481" b="12310"/>
          <a:stretch>
            <a:fillRect/>
          </a:stretch>
        </p:blipFill>
        <p:spPr bwMode="auto">
          <a:xfrm>
            <a:off x="1442178" y="2998032"/>
            <a:ext cx="6697480" cy="13790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82" name="Picture 2"/>
          <p:cNvPicPr>
            <a:picLocks noGrp="1" noChangeAspect="1" noChangeArrowheads="1"/>
          </p:cNvPicPr>
          <p:nvPr>
            <p:ph idx="1"/>
          </p:nvPr>
        </p:nvPicPr>
        <p:blipFill>
          <a:blip r:embed="rId2"/>
          <a:srcRect/>
          <a:stretch>
            <a:fillRect/>
          </a:stretch>
        </p:blipFill>
        <p:spPr bwMode="auto">
          <a:xfrm>
            <a:off x="1464017" y="1600200"/>
            <a:ext cx="9263966" cy="4525963"/>
          </a:xfrm>
          <a:prstGeom prst="rect">
            <a:avLst/>
          </a:prstGeom>
          <a:noFill/>
          <a:ln w="9525">
            <a:noFill/>
            <a:miter lim="800000"/>
            <a:headEnd/>
            <a:tailEnd/>
          </a:ln>
          <a:effectLst/>
        </p:spPr>
      </p:pic>
      <p:sp>
        <p:nvSpPr>
          <p:cNvPr id="4" name="Title 1"/>
          <p:cNvSpPr txBox="1">
            <a:spLocks/>
          </p:cNvSpPr>
          <p:nvPr/>
        </p:nvSpPr>
        <p:spPr>
          <a:xfrm>
            <a:off x="0" y="0"/>
            <a:ext cx="12192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Recording Issues</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34649" y="0"/>
            <a:ext cx="10972800" cy="1143000"/>
          </a:xfrm>
          <a:prstGeom prst="rect">
            <a:avLst/>
          </a:prstGeom>
        </p:spPr>
        <p:txBody>
          <a:bodyPr>
            <a:normAutofit/>
          </a:bodyPr>
          <a:lstStyle/>
          <a:p>
            <a:pPr algn="ctr"/>
            <a:r>
              <a:rPr lang="en-US" sz="4400" b="1" dirty="0" smtClean="0"/>
              <a:t>Control the execution order of </a:t>
            </a:r>
            <a:r>
              <a:rPr lang="en-US" sz="4400" b="1" i="1" dirty="0" smtClean="0"/>
              <a:t>Timers</a:t>
            </a:r>
            <a:endParaRPr lang="en-US" sz="4400" dirty="0"/>
          </a:p>
        </p:txBody>
      </p:sp>
      <p:pic>
        <p:nvPicPr>
          <p:cNvPr id="1432579" name="Picture 3"/>
          <p:cNvPicPr>
            <a:picLocks noChangeAspect="1" noChangeArrowheads="1"/>
          </p:cNvPicPr>
          <p:nvPr/>
        </p:nvPicPr>
        <p:blipFill>
          <a:blip r:embed="rId2"/>
          <a:srcRect r="9802"/>
          <a:stretch>
            <a:fillRect/>
          </a:stretch>
        </p:blipFill>
        <p:spPr bwMode="auto">
          <a:xfrm>
            <a:off x="2310827" y="1752600"/>
            <a:ext cx="4484714" cy="1524000"/>
          </a:xfrm>
          <a:prstGeom prst="rect">
            <a:avLst/>
          </a:prstGeom>
          <a:noFill/>
          <a:ln w="9525">
            <a:noFill/>
            <a:miter lim="800000"/>
            <a:headEnd/>
            <a:tailEnd/>
          </a:ln>
          <a:effectLst/>
        </p:spPr>
      </p:pic>
      <p:pic>
        <p:nvPicPr>
          <p:cNvPr id="1432580" name="Picture 4"/>
          <p:cNvPicPr>
            <a:picLocks noChangeAspect="1" noChangeArrowheads="1"/>
          </p:cNvPicPr>
          <p:nvPr/>
        </p:nvPicPr>
        <p:blipFill>
          <a:blip r:embed="rId3"/>
          <a:srcRect l="1755" r="14369"/>
          <a:stretch>
            <a:fillRect/>
          </a:stretch>
        </p:blipFill>
        <p:spPr bwMode="auto">
          <a:xfrm>
            <a:off x="1039319" y="3508167"/>
            <a:ext cx="8604354" cy="2600325"/>
          </a:xfrm>
          <a:prstGeom prst="rect">
            <a:avLst/>
          </a:prstGeom>
          <a:noFill/>
          <a:ln w="9525">
            <a:noFill/>
            <a:miter lim="800000"/>
            <a:headEnd/>
            <a:tailEnd/>
          </a:ln>
          <a:effectLst/>
        </p:spPr>
      </p:pic>
      <p:sp>
        <p:nvSpPr>
          <p:cNvPr id="11" name="Rectangle 10"/>
          <p:cNvSpPr/>
          <p:nvPr/>
        </p:nvSpPr>
        <p:spPr>
          <a:xfrm>
            <a:off x="1878768" y="6308786"/>
            <a:ext cx="7490084" cy="369332"/>
          </a:xfrm>
          <a:prstGeom prst="rect">
            <a:avLst/>
          </a:prstGeom>
        </p:spPr>
        <p:txBody>
          <a:bodyPr wrap="square">
            <a:spAutoFit/>
          </a:bodyPr>
          <a:lstStyle/>
          <a:p>
            <a:r>
              <a:rPr lang="en-US" dirty="0" smtClean="0"/>
              <a:t>This feature allows us to have different think times for each element.</a:t>
            </a:r>
            <a:endParaRPr lang="en-US" dirty="0"/>
          </a:p>
        </p:txBody>
      </p:sp>
      <p:sp>
        <p:nvSpPr>
          <p:cNvPr id="13" name="Rectangle 12"/>
          <p:cNvSpPr/>
          <p:nvPr/>
        </p:nvSpPr>
        <p:spPr>
          <a:xfrm>
            <a:off x="1021167" y="1055770"/>
            <a:ext cx="7778059" cy="461665"/>
          </a:xfrm>
          <a:prstGeom prst="rect">
            <a:avLst/>
          </a:prstGeom>
        </p:spPr>
        <p:txBody>
          <a:bodyPr wrap="square">
            <a:spAutoFit/>
          </a:bodyPr>
          <a:lstStyle/>
          <a:p>
            <a:r>
              <a:rPr lang="en-US" sz="2400" b="1" dirty="0" smtClean="0"/>
              <a:t>Option 1</a:t>
            </a:r>
            <a:r>
              <a:rPr lang="en-US" sz="2400" dirty="0" smtClean="0"/>
              <a:t>. We can use </a:t>
            </a:r>
            <a:r>
              <a:rPr lang="en-US" sz="2400" i="1" dirty="0" smtClean="0"/>
              <a:t>Add Think Times to children feature</a:t>
            </a:r>
            <a:endParaRPr lang="en-US" sz="2400"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34649" y="0"/>
            <a:ext cx="10972800" cy="1143000"/>
          </a:xfrm>
          <a:prstGeom prst="rect">
            <a:avLst/>
          </a:prstGeom>
        </p:spPr>
        <p:txBody>
          <a:bodyPr>
            <a:normAutofit/>
          </a:bodyPr>
          <a:lstStyle/>
          <a:p>
            <a:pPr algn="ctr"/>
            <a:r>
              <a:rPr lang="en-US" sz="4400" b="1" dirty="0" smtClean="0"/>
              <a:t>Control the execution order of </a:t>
            </a:r>
            <a:r>
              <a:rPr lang="en-US" sz="4400" b="1" i="1" dirty="0" smtClean="0"/>
              <a:t>Timers</a:t>
            </a:r>
            <a:endParaRPr lang="en-US" sz="4400" dirty="0"/>
          </a:p>
        </p:txBody>
      </p:sp>
      <p:sp>
        <p:nvSpPr>
          <p:cNvPr id="9" name="Rectangle 8"/>
          <p:cNvSpPr/>
          <p:nvPr/>
        </p:nvSpPr>
        <p:spPr>
          <a:xfrm>
            <a:off x="769495" y="1277035"/>
            <a:ext cx="10368198" cy="830997"/>
          </a:xfrm>
          <a:prstGeom prst="rect">
            <a:avLst/>
          </a:prstGeom>
        </p:spPr>
        <p:txBody>
          <a:bodyPr wrap="square">
            <a:spAutoFit/>
          </a:bodyPr>
          <a:lstStyle/>
          <a:p>
            <a:r>
              <a:rPr lang="en-US" sz="2400" b="1" dirty="0" smtClean="0"/>
              <a:t>Option 2: </a:t>
            </a:r>
            <a:r>
              <a:rPr lang="en-US" sz="2400" dirty="0" smtClean="0"/>
              <a:t>You can achieve this by making the Constant Timer a child element of the sampler to be delayed.</a:t>
            </a:r>
          </a:p>
        </p:txBody>
      </p:sp>
      <p:sp>
        <p:nvSpPr>
          <p:cNvPr id="10" name="Rectangle 9"/>
          <p:cNvSpPr/>
          <p:nvPr/>
        </p:nvSpPr>
        <p:spPr>
          <a:xfrm>
            <a:off x="1054307" y="5305800"/>
            <a:ext cx="8524407" cy="646331"/>
          </a:xfrm>
          <a:prstGeom prst="rect">
            <a:avLst/>
          </a:prstGeom>
        </p:spPr>
        <p:txBody>
          <a:bodyPr wrap="square">
            <a:spAutoFit/>
          </a:bodyPr>
          <a:lstStyle/>
          <a:p>
            <a:r>
              <a:rPr lang="en-US" dirty="0" smtClean="0"/>
              <a:t>Nesting timers as children of samplers is less readable since timers are executed before Sampler</a:t>
            </a:r>
            <a:endParaRPr lang="en-US" dirty="0"/>
          </a:p>
        </p:txBody>
      </p:sp>
      <p:pic>
        <p:nvPicPr>
          <p:cNvPr id="1433603" name="Picture 3"/>
          <p:cNvPicPr>
            <a:picLocks noChangeAspect="1" noChangeArrowheads="1"/>
          </p:cNvPicPr>
          <p:nvPr/>
        </p:nvPicPr>
        <p:blipFill>
          <a:blip r:embed="rId2"/>
          <a:srcRect r="51306"/>
          <a:stretch>
            <a:fillRect/>
          </a:stretch>
        </p:blipFill>
        <p:spPr bwMode="auto">
          <a:xfrm>
            <a:off x="1487617" y="2333547"/>
            <a:ext cx="4253616" cy="243086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34649" y="0"/>
            <a:ext cx="10972800" cy="1143000"/>
          </a:xfrm>
          <a:prstGeom prst="rect">
            <a:avLst/>
          </a:prstGeom>
        </p:spPr>
        <p:txBody>
          <a:bodyPr>
            <a:normAutofit/>
          </a:bodyPr>
          <a:lstStyle/>
          <a:p>
            <a:pPr algn="ctr"/>
            <a:r>
              <a:rPr lang="en-US" sz="4400" b="1" dirty="0" smtClean="0"/>
              <a:t>Control the execution order of </a:t>
            </a:r>
            <a:r>
              <a:rPr lang="en-US" sz="4400" b="1" i="1" dirty="0" smtClean="0"/>
              <a:t>Timers</a:t>
            </a:r>
            <a:endParaRPr lang="en-US" sz="4400" dirty="0"/>
          </a:p>
        </p:txBody>
      </p:sp>
      <p:sp>
        <p:nvSpPr>
          <p:cNvPr id="9" name="Rectangle 8"/>
          <p:cNvSpPr/>
          <p:nvPr/>
        </p:nvSpPr>
        <p:spPr>
          <a:xfrm>
            <a:off x="814465" y="1606819"/>
            <a:ext cx="10368198" cy="830997"/>
          </a:xfrm>
          <a:prstGeom prst="rect">
            <a:avLst/>
          </a:prstGeom>
        </p:spPr>
        <p:txBody>
          <a:bodyPr wrap="square">
            <a:spAutoFit/>
          </a:bodyPr>
          <a:lstStyle/>
          <a:p>
            <a:r>
              <a:rPr lang="en-US" sz="2400" b="1" dirty="0" smtClean="0"/>
              <a:t>Option 3:  </a:t>
            </a:r>
            <a:r>
              <a:rPr lang="en-US" sz="2400" dirty="0" smtClean="0"/>
              <a:t>Have a random timer and put it at the same level as Sampler, thanks to scoping rules, it would run before each Sampler.</a:t>
            </a:r>
          </a:p>
        </p:txBody>
      </p:sp>
      <p:sp>
        <p:nvSpPr>
          <p:cNvPr id="10" name="Rectangle 9"/>
          <p:cNvSpPr/>
          <p:nvPr/>
        </p:nvSpPr>
        <p:spPr>
          <a:xfrm>
            <a:off x="1054307" y="5305800"/>
            <a:ext cx="8524407" cy="369332"/>
          </a:xfrm>
          <a:prstGeom prst="rect">
            <a:avLst/>
          </a:prstGeom>
        </p:spPr>
        <p:txBody>
          <a:bodyPr wrap="square">
            <a:spAutoFit/>
          </a:bodyPr>
          <a:lstStyle/>
          <a:p>
            <a:r>
              <a:rPr lang="en-US" dirty="0" smtClean="0"/>
              <a:t>But still timers are executed before Sampler</a:t>
            </a:r>
            <a:endParaRPr lang="en-US" dirty="0"/>
          </a:p>
        </p:txBody>
      </p:sp>
      <p:pic>
        <p:nvPicPr>
          <p:cNvPr id="1434626" name="Picture 2"/>
          <p:cNvPicPr>
            <a:picLocks noChangeAspect="1" noChangeArrowheads="1"/>
          </p:cNvPicPr>
          <p:nvPr/>
        </p:nvPicPr>
        <p:blipFill>
          <a:blip r:embed="rId2"/>
          <a:srcRect/>
          <a:stretch>
            <a:fillRect/>
          </a:stretch>
        </p:blipFill>
        <p:spPr bwMode="auto">
          <a:xfrm>
            <a:off x="969676" y="2664580"/>
            <a:ext cx="8589048" cy="21472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46331"/>
          </a:xfrm>
          <a:prstGeom prst="rect">
            <a:avLst/>
          </a:prstGeom>
        </p:spPr>
        <p:txBody>
          <a:bodyPr wrap="square">
            <a:spAutoFit/>
          </a:bodyPr>
          <a:lstStyle/>
          <a:p>
            <a:pPr algn="ctr"/>
            <a:r>
              <a:rPr lang="en-US" sz="3600" b="1" dirty="0" smtClean="0"/>
              <a:t>More clarity on Order of Component Execution</a:t>
            </a:r>
          </a:p>
        </p:txBody>
      </p:sp>
      <p:pic>
        <p:nvPicPr>
          <p:cNvPr id="1059842" name="Picture 2"/>
          <p:cNvPicPr>
            <a:picLocks noChangeAspect="1" noChangeArrowheads="1"/>
          </p:cNvPicPr>
          <p:nvPr/>
        </p:nvPicPr>
        <p:blipFill>
          <a:blip r:embed="rId2"/>
          <a:srcRect/>
          <a:stretch>
            <a:fillRect/>
          </a:stretch>
        </p:blipFill>
        <p:spPr bwMode="auto">
          <a:xfrm>
            <a:off x="1193909" y="1486555"/>
            <a:ext cx="4218396" cy="3479581"/>
          </a:xfrm>
          <a:prstGeom prst="rect">
            <a:avLst/>
          </a:prstGeom>
          <a:noFill/>
          <a:ln w="9525">
            <a:noFill/>
            <a:miter lim="800000"/>
            <a:headEnd/>
            <a:tailEnd/>
          </a:ln>
          <a:effectLst/>
        </p:spPr>
      </p:pic>
      <p:sp>
        <p:nvSpPr>
          <p:cNvPr id="6" name="Rectangle 5"/>
          <p:cNvSpPr/>
          <p:nvPr/>
        </p:nvSpPr>
        <p:spPr>
          <a:xfrm>
            <a:off x="6406055" y="1702897"/>
            <a:ext cx="4740165" cy="3416320"/>
          </a:xfrm>
          <a:prstGeom prst="rect">
            <a:avLst/>
          </a:prstGeom>
        </p:spPr>
        <p:txBody>
          <a:bodyPr wrap="square">
            <a:spAutoFit/>
          </a:bodyPr>
          <a:lstStyle/>
          <a:p>
            <a:r>
              <a:rPr lang="en-US" dirty="0" smtClean="0"/>
              <a:t>For the given </a:t>
            </a:r>
            <a:r>
              <a:rPr lang="en-US" i="1" dirty="0" smtClean="0"/>
              <a:t>test plan, the execution order will be:</a:t>
            </a:r>
          </a:p>
          <a:p>
            <a:endParaRPr lang="en-US" i="1" dirty="0" smtClean="0"/>
          </a:p>
          <a:p>
            <a:r>
              <a:rPr lang="en-US" dirty="0" smtClean="0"/>
              <a:t>1. </a:t>
            </a:r>
            <a:r>
              <a:rPr lang="en-US" i="1" dirty="0" err="1" smtClean="0"/>
              <a:t>BeanShell</a:t>
            </a:r>
            <a:r>
              <a:rPr lang="en-US" i="1" dirty="0" smtClean="0"/>
              <a:t> Pre-processor</a:t>
            </a:r>
          </a:p>
          <a:p>
            <a:r>
              <a:rPr lang="en-US" dirty="0" smtClean="0"/>
              <a:t>2. </a:t>
            </a:r>
            <a:r>
              <a:rPr lang="en-US" i="1" dirty="0" smtClean="0"/>
              <a:t>Constant Timer</a:t>
            </a:r>
          </a:p>
          <a:p>
            <a:r>
              <a:rPr lang="en-US" dirty="0" smtClean="0"/>
              <a:t>3. </a:t>
            </a:r>
            <a:r>
              <a:rPr lang="en-US" i="1" dirty="0" smtClean="0"/>
              <a:t>Constant Throughput Timer</a:t>
            </a:r>
          </a:p>
          <a:p>
            <a:r>
              <a:rPr lang="en-US" i="1" dirty="0" smtClean="0"/>
              <a:t>4.BSF Sampler</a:t>
            </a:r>
          </a:p>
          <a:p>
            <a:r>
              <a:rPr lang="en-US" dirty="0" smtClean="0"/>
              <a:t>5. </a:t>
            </a:r>
            <a:r>
              <a:rPr lang="en-US" i="1" dirty="0" smtClean="0"/>
              <a:t>Transaction Controller</a:t>
            </a:r>
          </a:p>
          <a:p>
            <a:r>
              <a:rPr lang="en-US" dirty="0" smtClean="0"/>
              <a:t>6. </a:t>
            </a:r>
            <a:r>
              <a:rPr lang="en-US" i="1" dirty="0" smtClean="0"/>
              <a:t>CSV Data Set </a:t>
            </a:r>
            <a:r>
              <a:rPr lang="en-US" i="1" dirty="0" err="1" smtClean="0"/>
              <a:t>Config</a:t>
            </a:r>
            <a:endParaRPr lang="en-US" i="1" dirty="0" smtClean="0"/>
          </a:p>
          <a:p>
            <a:r>
              <a:rPr lang="en-US" dirty="0" smtClean="0"/>
              <a:t>7. </a:t>
            </a:r>
            <a:r>
              <a:rPr lang="en-US" i="1" dirty="0" smtClean="0"/>
              <a:t>HTTP Request</a:t>
            </a:r>
          </a:p>
          <a:p>
            <a:r>
              <a:rPr lang="en-US" dirty="0" smtClean="0"/>
              <a:t>8. </a:t>
            </a:r>
            <a:r>
              <a:rPr lang="en-US" i="1" dirty="0" err="1" smtClean="0"/>
              <a:t>BeanShell</a:t>
            </a:r>
            <a:r>
              <a:rPr lang="en-US" i="1" dirty="0" smtClean="0"/>
              <a:t> </a:t>
            </a:r>
            <a:r>
              <a:rPr lang="en-US" i="1" dirty="0" err="1" smtClean="0"/>
              <a:t>PostProcessor</a:t>
            </a:r>
            <a:endParaRPr lang="en-US" i="1" dirty="0" smtClean="0"/>
          </a:p>
          <a:p>
            <a:r>
              <a:rPr lang="en-US" dirty="0" smtClean="0"/>
              <a:t>9. </a:t>
            </a:r>
            <a:r>
              <a:rPr lang="en-US" i="1" dirty="0" smtClean="0"/>
              <a:t>Aggregate Report</a:t>
            </a:r>
            <a:endParaRPr lang="en-US" dirty="0"/>
          </a:p>
        </p:txBody>
      </p:sp>
      <p:sp>
        <p:nvSpPr>
          <p:cNvPr id="5" name="TextBox 4"/>
          <p:cNvSpPr txBox="1"/>
          <p:nvPr/>
        </p:nvSpPr>
        <p:spPr>
          <a:xfrm>
            <a:off x="1384300" y="5892800"/>
            <a:ext cx="7990970" cy="646331"/>
          </a:xfrm>
          <a:prstGeom prst="rect">
            <a:avLst/>
          </a:prstGeom>
          <a:noFill/>
        </p:spPr>
        <p:txBody>
          <a:bodyPr wrap="none" rtlCol="0">
            <a:spAutoFit/>
          </a:bodyPr>
          <a:lstStyle/>
          <a:p>
            <a:r>
              <a:rPr lang="en-US" dirty="0" smtClean="0"/>
              <a:t>As you can see in the screenshot below, the position of different elements does not</a:t>
            </a:r>
          </a:p>
          <a:p>
            <a:r>
              <a:rPr lang="en-US" dirty="0" smtClean="0"/>
              <a:t>impact the execution order.</a:t>
            </a:r>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215524" y="1043329"/>
            <a:ext cx="4740165" cy="3693319"/>
          </a:xfrm>
          <a:prstGeom prst="rect">
            <a:avLst/>
          </a:prstGeom>
        </p:spPr>
        <p:txBody>
          <a:bodyPr wrap="square">
            <a:spAutoFit/>
          </a:bodyPr>
          <a:lstStyle/>
          <a:p>
            <a:r>
              <a:rPr lang="en-US" dirty="0" smtClean="0"/>
              <a:t>For the given </a:t>
            </a:r>
            <a:r>
              <a:rPr lang="en-US" i="1" dirty="0" smtClean="0"/>
              <a:t>test plan, the execution order will be:</a:t>
            </a:r>
          </a:p>
          <a:p>
            <a:endParaRPr lang="en-US" i="1" dirty="0" smtClean="0"/>
          </a:p>
          <a:p>
            <a:pPr marL="342900" indent="-342900">
              <a:buAutoNum type="arabicPeriod"/>
            </a:pPr>
            <a:r>
              <a:rPr lang="en-US" i="1" dirty="0" smtClean="0"/>
              <a:t>Timer1</a:t>
            </a:r>
          </a:p>
          <a:p>
            <a:pPr marL="342900" indent="-342900">
              <a:buAutoNum type="arabicPeriod"/>
            </a:pPr>
            <a:r>
              <a:rPr lang="en-US" i="1" dirty="0" smtClean="0"/>
              <a:t>Timer2</a:t>
            </a:r>
          </a:p>
          <a:p>
            <a:pPr marL="342900" indent="-342900">
              <a:buAutoNum type="arabicPeriod"/>
            </a:pPr>
            <a:r>
              <a:rPr lang="en-US" i="1" dirty="0" smtClean="0"/>
              <a:t>JR1</a:t>
            </a:r>
          </a:p>
          <a:p>
            <a:pPr marL="342900" indent="-342900">
              <a:buAutoNum type="arabicPeriod"/>
            </a:pPr>
            <a:r>
              <a:rPr lang="en-US" i="1" dirty="0" smtClean="0"/>
              <a:t>Outer Postprocessor</a:t>
            </a:r>
          </a:p>
          <a:p>
            <a:pPr marL="342900" indent="-342900">
              <a:buAutoNum type="arabicPeriod"/>
            </a:pPr>
            <a:r>
              <a:rPr lang="en-US" i="1" dirty="0" smtClean="0"/>
              <a:t>Inner Postprocessor 1</a:t>
            </a:r>
          </a:p>
          <a:p>
            <a:pPr marL="342900" indent="-342900">
              <a:buAutoNum type="arabicPeriod"/>
            </a:pPr>
            <a:r>
              <a:rPr lang="en-US" i="1" dirty="0" smtClean="0"/>
              <a:t>Timer1</a:t>
            </a:r>
          </a:p>
          <a:p>
            <a:pPr marL="342900" indent="-342900">
              <a:buAutoNum type="arabicPeriod"/>
            </a:pPr>
            <a:r>
              <a:rPr lang="en-US" i="1" dirty="0" smtClean="0"/>
              <a:t>Timer2</a:t>
            </a:r>
          </a:p>
          <a:p>
            <a:pPr marL="342900" indent="-342900">
              <a:buAutoNum type="arabicPeriod"/>
            </a:pPr>
            <a:r>
              <a:rPr lang="en-US" i="1" dirty="0" smtClean="0"/>
              <a:t>JR2</a:t>
            </a:r>
          </a:p>
          <a:p>
            <a:pPr marL="342900" indent="-342900">
              <a:buAutoNum type="arabicPeriod"/>
            </a:pPr>
            <a:r>
              <a:rPr lang="en-US" i="1" dirty="0" smtClean="0"/>
              <a:t>Outer Postprocessor</a:t>
            </a:r>
          </a:p>
          <a:p>
            <a:pPr marL="342900" indent="-342900">
              <a:buAutoNum type="arabicPeriod"/>
            </a:pPr>
            <a:r>
              <a:rPr lang="en-US" i="1" dirty="0" smtClean="0"/>
              <a:t>Inner Postprocessor 2</a:t>
            </a:r>
          </a:p>
        </p:txBody>
      </p:sp>
      <p:sp>
        <p:nvSpPr>
          <p:cNvPr id="5" name="TextBox 4"/>
          <p:cNvSpPr txBox="1"/>
          <p:nvPr/>
        </p:nvSpPr>
        <p:spPr>
          <a:xfrm>
            <a:off x="1384300" y="5892800"/>
            <a:ext cx="8361071" cy="646331"/>
          </a:xfrm>
          <a:prstGeom prst="rect">
            <a:avLst/>
          </a:prstGeom>
          <a:noFill/>
        </p:spPr>
        <p:txBody>
          <a:bodyPr wrap="none" rtlCol="0">
            <a:spAutoFit/>
          </a:bodyPr>
          <a:lstStyle/>
          <a:p>
            <a:r>
              <a:rPr lang="en-US" dirty="0" smtClean="0"/>
              <a:t>The second rule is that outer elements are executed before inner elements of the same</a:t>
            </a:r>
          </a:p>
          <a:p>
            <a:r>
              <a:rPr lang="en-US" dirty="0" smtClean="0"/>
              <a:t>Type.</a:t>
            </a:r>
            <a:endParaRPr lang="en-US" dirty="0"/>
          </a:p>
        </p:txBody>
      </p:sp>
      <p:pic>
        <p:nvPicPr>
          <p:cNvPr id="1428482" name="Picture 2"/>
          <p:cNvPicPr>
            <a:picLocks noChangeAspect="1" noChangeArrowheads="1"/>
          </p:cNvPicPr>
          <p:nvPr/>
        </p:nvPicPr>
        <p:blipFill>
          <a:blip r:embed="rId2"/>
          <a:srcRect r="31290"/>
          <a:stretch>
            <a:fillRect/>
          </a:stretch>
        </p:blipFill>
        <p:spPr bwMode="auto">
          <a:xfrm>
            <a:off x="464696" y="779488"/>
            <a:ext cx="6520720" cy="4926704"/>
          </a:xfrm>
          <a:prstGeom prst="rect">
            <a:avLst/>
          </a:prstGeom>
          <a:noFill/>
          <a:ln w="9525">
            <a:noFill/>
            <a:miter lim="800000"/>
            <a:headEnd/>
            <a:tailEnd/>
          </a:ln>
          <a:effectLst/>
        </p:spPr>
      </p:pic>
      <p:sp>
        <p:nvSpPr>
          <p:cNvPr id="7" name="Rectangle 6"/>
          <p:cNvSpPr/>
          <p:nvPr/>
        </p:nvSpPr>
        <p:spPr>
          <a:xfrm>
            <a:off x="0" y="0"/>
            <a:ext cx="12192000" cy="646331"/>
          </a:xfrm>
          <a:prstGeom prst="rect">
            <a:avLst/>
          </a:prstGeom>
        </p:spPr>
        <p:txBody>
          <a:bodyPr wrap="square">
            <a:spAutoFit/>
          </a:bodyPr>
          <a:lstStyle/>
          <a:p>
            <a:pPr algn="ctr"/>
            <a:r>
              <a:rPr lang="en-US" sz="3600" b="1" dirty="0" smtClean="0"/>
              <a:t>More clarity on Order of Component Execution</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Gaussian Random Timer</a:t>
            </a:r>
            <a:endParaRPr lang="en-US" b="1" dirty="0"/>
          </a:p>
        </p:txBody>
      </p:sp>
      <p:sp>
        <p:nvSpPr>
          <p:cNvPr id="3" name="Content Placeholder 2"/>
          <p:cNvSpPr>
            <a:spLocks noGrp="1"/>
          </p:cNvSpPr>
          <p:nvPr>
            <p:ph idx="1"/>
          </p:nvPr>
        </p:nvSpPr>
        <p:spPr/>
        <p:txBody>
          <a:bodyPr/>
          <a:lstStyle/>
          <a:p>
            <a:r>
              <a:rPr lang="en-US" dirty="0" smtClean="0"/>
              <a:t>The Gaussian Random Timer introduces a delay according to the </a:t>
            </a:r>
            <a:r>
              <a:rPr lang="en-US" i="1" dirty="0" smtClean="0"/>
              <a:t>Gaussian Distribution</a:t>
            </a:r>
          </a:p>
          <a:p>
            <a:r>
              <a:rPr lang="en-US" dirty="0" smtClean="0"/>
              <a:t>The delay varies around a central mean, as illustrated in Figure</a:t>
            </a:r>
            <a:endParaRPr lang="en-US" i="1" dirty="0" smtClean="0"/>
          </a:p>
          <a:p>
            <a:pPr>
              <a:buNone/>
            </a:pPr>
            <a:endParaRPr lang="en-US" dirty="0"/>
          </a:p>
        </p:txBody>
      </p:sp>
      <p:pic>
        <p:nvPicPr>
          <p:cNvPr id="5" name="Picture 2"/>
          <p:cNvPicPr>
            <a:picLocks noChangeAspect="1" noChangeArrowheads="1"/>
          </p:cNvPicPr>
          <p:nvPr/>
        </p:nvPicPr>
        <p:blipFill>
          <a:blip r:embed="rId2"/>
          <a:srcRect/>
          <a:stretch>
            <a:fillRect/>
          </a:stretch>
        </p:blipFill>
        <p:spPr bwMode="auto">
          <a:xfrm>
            <a:off x="888670" y="3134831"/>
            <a:ext cx="4569798" cy="3313279"/>
          </a:xfrm>
          <a:prstGeom prst="rect">
            <a:avLst/>
          </a:prstGeom>
          <a:noFill/>
          <a:ln w="9525">
            <a:noFill/>
            <a:miter lim="800000"/>
            <a:headEnd/>
            <a:tailEnd/>
          </a:ln>
          <a:effectLst/>
        </p:spPr>
      </p:pic>
      <p:pic>
        <p:nvPicPr>
          <p:cNvPr id="1413121" name="Picture 1"/>
          <p:cNvPicPr>
            <a:picLocks noChangeAspect="1" noChangeArrowheads="1"/>
          </p:cNvPicPr>
          <p:nvPr/>
        </p:nvPicPr>
        <p:blipFill>
          <a:blip r:embed="rId3"/>
          <a:srcRect/>
          <a:stretch>
            <a:fillRect/>
          </a:stretch>
        </p:blipFill>
        <p:spPr bwMode="auto">
          <a:xfrm>
            <a:off x="6022690" y="3146685"/>
            <a:ext cx="4943475" cy="3352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Gaussian Random Timer</a:t>
            </a:r>
            <a:endParaRPr lang="en-US" b="1" dirty="0"/>
          </a:p>
        </p:txBody>
      </p:sp>
      <p:pic>
        <p:nvPicPr>
          <p:cNvPr id="1035267" name="Picture 3"/>
          <p:cNvPicPr>
            <a:picLocks noChangeAspect="1" noChangeArrowheads="1"/>
          </p:cNvPicPr>
          <p:nvPr/>
        </p:nvPicPr>
        <p:blipFill>
          <a:blip r:embed="rId2"/>
          <a:srcRect/>
          <a:stretch>
            <a:fillRect/>
          </a:stretch>
        </p:blipFill>
        <p:spPr bwMode="auto">
          <a:xfrm>
            <a:off x="3917122" y="2014680"/>
            <a:ext cx="3648075" cy="38385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Gaussian Random Timer</a:t>
            </a:r>
            <a:endParaRPr lang="en-US" b="1" dirty="0"/>
          </a:p>
        </p:txBody>
      </p:sp>
      <p:sp>
        <p:nvSpPr>
          <p:cNvPr id="3" name="Content Placeholder 2"/>
          <p:cNvSpPr>
            <a:spLocks noGrp="1"/>
          </p:cNvSpPr>
          <p:nvPr>
            <p:ph idx="1"/>
          </p:nvPr>
        </p:nvSpPr>
        <p:spPr/>
        <p:txBody>
          <a:bodyPr>
            <a:normAutofit fontScale="92500" lnSpcReduction="20000"/>
          </a:bodyPr>
          <a:lstStyle/>
          <a:p>
            <a:pPr>
              <a:buNone/>
            </a:pPr>
            <a:r>
              <a:rPr lang="en-US" dirty="0" smtClean="0"/>
              <a:t>Let’s assume that the mean value is 10 seconds and the variance is 2 seconds. The delay introduced would vary as follows:</a:t>
            </a:r>
          </a:p>
          <a:p>
            <a:r>
              <a:rPr lang="en-US" dirty="0" smtClean="0"/>
              <a:t>68% of the time, the delay would vary between mean - variance and mean + variance (between 8 seconds and 12 seconds).</a:t>
            </a:r>
          </a:p>
          <a:p>
            <a:r>
              <a:rPr lang="en-US" dirty="0" smtClean="0"/>
              <a:t>95% of the time, the delay would vary between mean - 2 * variance and mean + 2 *variance (between 6 seconds and 14 seconds).</a:t>
            </a:r>
          </a:p>
          <a:p>
            <a:r>
              <a:rPr lang="en-US" dirty="0" smtClean="0"/>
              <a:t>99% of the time, the delay would vary between mean - 3 * variance and mean + 3 *variance (</a:t>
            </a:r>
            <a:r>
              <a:rPr lang="en-US" smtClean="0"/>
              <a:t>between 4 </a:t>
            </a:r>
            <a:r>
              <a:rPr lang="en-US" dirty="0" smtClean="0"/>
              <a:t>seconds </a:t>
            </a:r>
            <a:r>
              <a:rPr lang="en-US" smtClean="0"/>
              <a:t>and 16 </a:t>
            </a:r>
            <a:r>
              <a:rPr lang="en-US" dirty="0" smtClean="0"/>
              <a:t>seconds).</a:t>
            </a:r>
          </a:p>
          <a:p>
            <a:endParaRPr lang="en-US" dirty="0" smtClean="0"/>
          </a:p>
          <a:p>
            <a:r>
              <a:rPr lang="en-US" b="1" dirty="0" smtClean="0"/>
              <a:t>Use Loop controller to demonstrate the Gaussian delays</a:t>
            </a:r>
            <a:endParaRPr lang="en-US" b="1"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Uniform Random Timer</a:t>
            </a:r>
            <a:endParaRPr lang="en-US" b="1" dirty="0"/>
          </a:p>
        </p:txBody>
      </p:sp>
      <p:sp>
        <p:nvSpPr>
          <p:cNvPr id="3" name="Content Placeholder 2"/>
          <p:cNvSpPr>
            <a:spLocks noGrp="1"/>
          </p:cNvSpPr>
          <p:nvPr>
            <p:ph idx="1"/>
          </p:nvPr>
        </p:nvSpPr>
        <p:spPr/>
        <p:txBody>
          <a:bodyPr>
            <a:normAutofit fontScale="70000" lnSpcReduction="20000"/>
          </a:bodyPr>
          <a:lstStyle/>
          <a:p>
            <a:pPr>
              <a:buNone/>
            </a:pPr>
            <a:r>
              <a:rPr lang="en-US" dirty="0" smtClean="0"/>
              <a:t>The delay introduced by the Uniform Random Timer has two parts:</a:t>
            </a:r>
          </a:p>
          <a:p>
            <a:pPr lvl="1">
              <a:buFont typeface="Wingdings" pitchFamily="2" charset="2"/>
              <a:buChar char="ü"/>
            </a:pPr>
            <a:r>
              <a:rPr lang="en-US" b="1" dirty="0" smtClean="0"/>
              <a:t>Constant Delay: Fixed and equal to the configured value.</a:t>
            </a:r>
          </a:p>
          <a:p>
            <a:pPr lvl="1">
              <a:buFont typeface="Wingdings" pitchFamily="2" charset="2"/>
              <a:buChar char="ü"/>
            </a:pPr>
            <a:r>
              <a:rPr lang="en-US" b="1" dirty="0" smtClean="0"/>
              <a:t>Random Delay: Varies between zero and the configured value.</a:t>
            </a:r>
          </a:p>
          <a:p>
            <a:pPr lvl="1">
              <a:buNone/>
            </a:pPr>
            <a:endParaRPr lang="en-US" b="1" dirty="0" smtClean="0"/>
          </a:p>
          <a:p>
            <a:r>
              <a:rPr lang="en-US" dirty="0" smtClean="0"/>
              <a:t>The actual delay will range between the Constant Delay and the Constant Delay plus the Random Delay. </a:t>
            </a:r>
          </a:p>
          <a:p>
            <a:endParaRPr lang="en-US" dirty="0" smtClean="0"/>
          </a:p>
          <a:p>
            <a:r>
              <a:rPr lang="en-US" dirty="0" smtClean="0"/>
              <a:t>As the term </a:t>
            </a:r>
            <a:r>
              <a:rPr lang="en-US" i="1" dirty="0" smtClean="0"/>
              <a:t>“uniform” indicates, the delay varies within its range with equal probability.</a:t>
            </a:r>
          </a:p>
          <a:p>
            <a:endParaRPr lang="en-US" i="1" dirty="0" smtClean="0"/>
          </a:p>
          <a:p>
            <a:r>
              <a:rPr lang="en-US" dirty="0" smtClean="0"/>
              <a:t>If the Constant Delay was configured to 10 seconds and the Random Delay was configured to 5 seconds, then the actual delay will vary between 10 and 15 seconds.</a:t>
            </a:r>
          </a:p>
          <a:p>
            <a:endParaRPr lang="en-US" dirty="0" smtClean="0"/>
          </a:p>
          <a:p>
            <a:r>
              <a:rPr lang="en-US" b="1" dirty="0" smtClean="0"/>
              <a:t>Use Loop controller to demonstrate the Gaussian delays</a:t>
            </a:r>
          </a:p>
          <a:p>
            <a:endParaRPr 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Uniform Random Timer</a:t>
            </a:r>
            <a:endParaRPr lang="en-US" b="1" dirty="0"/>
          </a:p>
        </p:txBody>
      </p:sp>
      <p:pic>
        <p:nvPicPr>
          <p:cNvPr id="1037314" name="Picture 2"/>
          <p:cNvPicPr>
            <a:picLocks noChangeAspect="1" noChangeArrowheads="1"/>
          </p:cNvPicPr>
          <p:nvPr/>
        </p:nvPicPr>
        <p:blipFill>
          <a:blip r:embed="rId2"/>
          <a:srcRect/>
          <a:stretch>
            <a:fillRect/>
          </a:stretch>
        </p:blipFill>
        <p:spPr bwMode="auto">
          <a:xfrm>
            <a:off x="3901767" y="1786364"/>
            <a:ext cx="3386137" cy="35921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192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Recording Issues</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044483" name="Picture 3"/>
          <p:cNvPicPr>
            <a:picLocks noChangeAspect="1" noChangeArrowheads="1"/>
          </p:cNvPicPr>
          <p:nvPr/>
        </p:nvPicPr>
        <p:blipFill>
          <a:blip r:embed="rId2"/>
          <a:srcRect/>
          <a:stretch>
            <a:fillRect/>
          </a:stretch>
        </p:blipFill>
        <p:spPr bwMode="auto">
          <a:xfrm>
            <a:off x="3983867" y="1989801"/>
            <a:ext cx="4933950" cy="4543425"/>
          </a:xfrm>
          <a:prstGeom prst="rect">
            <a:avLst/>
          </a:prstGeom>
          <a:noFill/>
          <a:ln w="9525">
            <a:noFill/>
            <a:miter lim="800000"/>
            <a:headEnd/>
            <a:tailEnd/>
          </a:ln>
          <a:effec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Combination of both URT and Gaussian Is used in Real World</a:t>
            </a:r>
            <a:endParaRPr lang="en-US" b="1" dirty="0"/>
          </a:p>
        </p:txBody>
      </p:sp>
      <p:pic>
        <p:nvPicPr>
          <p:cNvPr id="1409025" name="Picture 1"/>
          <p:cNvPicPr>
            <a:picLocks noChangeAspect="1" noChangeArrowheads="1"/>
          </p:cNvPicPr>
          <p:nvPr/>
        </p:nvPicPr>
        <p:blipFill>
          <a:blip r:embed="rId2"/>
          <a:srcRect t="12193" r="39805" b="38421"/>
          <a:stretch>
            <a:fillRect/>
          </a:stretch>
        </p:blipFill>
        <p:spPr bwMode="auto">
          <a:xfrm>
            <a:off x="2523346" y="1603947"/>
            <a:ext cx="6650635" cy="4092315"/>
          </a:xfrm>
          <a:prstGeom prst="rect">
            <a:avLst/>
          </a:prstGeom>
          <a:noFill/>
          <a:ln w="9525">
            <a:noFill/>
            <a:miter lim="800000"/>
            <a:headEnd/>
            <a:tailEnd/>
          </a:ln>
          <a:effectLst/>
        </p:spPr>
      </p:pic>
      <p:sp>
        <p:nvSpPr>
          <p:cNvPr id="5" name="TextBox 4"/>
          <p:cNvSpPr txBox="1"/>
          <p:nvPr/>
        </p:nvSpPr>
        <p:spPr>
          <a:xfrm flipH="1">
            <a:off x="704537" y="6056026"/>
            <a:ext cx="10837889" cy="369332"/>
          </a:xfrm>
          <a:prstGeom prst="rect">
            <a:avLst/>
          </a:prstGeom>
          <a:noFill/>
        </p:spPr>
        <p:txBody>
          <a:bodyPr wrap="square" rtlCol="0">
            <a:spAutoFit/>
          </a:bodyPr>
          <a:lstStyle/>
          <a:p>
            <a:r>
              <a:rPr lang="en-US" dirty="0" smtClean="0"/>
              <a:t>Notice, GRT is not added for 1</a:t>
            </a:r>
            <a:r>
              <a:rPr lang="en-US" baseline="30000" dirty="0" smtClean="0"/>
              <a:t>st</a:t>
            </a:r>
            <a:r>
              <a:rPr lang="en-US" dirty="0" smtClean="0"/>
              <a:t> sampler, as timer is executed before the sampler </a:t>
            </a:r>
            <a:endParaRPr 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Constant Throughput Timer</a:t>
            </a:r>
            <a:endParaRPr lang="en-US" b="1" dirty="0"/>
          </a:p>
        </p:txBody>
      </p:sp>
      <p:sp>
        <p:nvSpPr>
          <p:cNvPr id="3" name="Content Placeholder 2"/>
          <p:cNvSpPr>
            <a:spLocks noGrp="1"/>
          </p:cNvSpPr>
          <p:nvPr>
            <p:ph idx="1"/>
          </p:nvPr>
        </p:nvSpPr>
        <p:spPr/>
        <p:txBody>
          <a:bodyPr>
            <a:normAutofit/>
          </a:bodyPr>
          <a:lstStyle/>
          <a:p>
            <a:r>
              <a:rPr lang="en-US" sz="2400" dirty="0" smtClean="0"/>
              <a:t>The Constant Throughput Timer calculates and introduces delays between samplers so as to keep the throughput at the configured value.</a:t>
            </a:r>
          </a:p>
          <a:p>
            <a:r>
              <a:rPr lang="en-US" sz="2400" dirty="0" smtClean="0"/>
              <a:t>Target throughput(in samples per min) = 5</a:t>
            </a:r>
          </a:p>
          <a:p>
            <a:r>
              <a:rPr lang="en-US" sz="2400" dirty="0" smtClean="0"/>
              <a:t>Configure </a:t>
            </a:r>
            <a:r>
              <a:rPr lang="en-US" sz="2400" b="1" dirty="0" smtClean="0"/>
              <a:t>Number of Threads (Users) as 1 and Loop Count as 20.</a:t>
            </a:r>
          </a:p>
          <a:p>
            <a:r>
              <a:rPr lang="en-US" sz="2400" dirty="0" smtClean="0"/>
              <a:t>In these results, each of the requests to /</a:t>
            </a:r>
            <a:r>
              <a:rPr lang="en-US" sz="2400" dirty="0" err="1" smtClean="0"/>
              <a:t>jmeter</a:t>
            </a:r>
            <a:r>
              <a:rPr lang="en-US" sz="2400" dirty="0" smtClean="0"/>
              <a:t>/alpha has been delayed by a varying amount so as to keep the overall throughput at the configured level</a:t>
            </a:r>
            <a:endParaRPr lang="en-US" sz="2400" b="1" dirty="0" smtClean="0"/>
          </a:p>
          <a:p>
            <a:r>
              <a:rPr lang="en-US" sz="2400" dirty="0" smtClean="0"/>
              <a:t>In the Aggregate results, observe that the throughput is approx 5 requests per minute.</a:t>
            </a:r>
            <a:endParaRPr lang="en-US" sz="2400" b="1" dirty="0" smtClean="0"/>
          </a:p>
        </p:txBody>
      </p:sp>
      <p:pic>
        <p:nvPicPr>
          <p:cNvPr id="1038338" name="Picture 2"/>
          <p:cNvPicPr>
            <a:picLocks noChangeAspect="1" noChangeArrowheads="1"/>
          </p:cNvPicPr>
          <p:nvPr/>
        </p:nvPicPr>
        <p:blipFill>
          <a:blip r:embed="rId2"/>
          <a:srcRect/>
          <a:stretch>
            <a:fillRect/>
          </a:stretch>
        </p:blipFill>
        <p:spPr bwMode="auto">
          <a:xfrm>
            <a:off x="4763069" y="4304701"/>
            <a:ext cx="2461288" cy="25532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Synchronizing Timer</a:t>
            </a:r>
            <a:endParaRPr lang="en-US" b="1" dirty="0"/>
          </a:p>
        </p:txBody>
      </p:sp>
      <p:sp>
        <p:nvSpPr>
          <p:cNvPr id="3" name="Content Placeholder 2"/>
          <p:cNvSpPr>
            <a:spLocks noGrp="1"/>
          </p:cNvSpPr>
          <p:nvPr>
            <p:ph idx="1"/>
          </p:nvPr>
        </p:nvSpPr>
        <p:spPr/>
        <p:txBody>
          <a:bodyPr/>
          <a:lstStyle/>
          <a:p>
            <a:r>
              <a:rPr lang="en-US" dirty="0" smtClean="0"/>
              <a:t>The Synchronizing Timer blocks </a:t>
            </a:r>
            <a:r>
              <a:rPr lang="en-US" dirty="0" err="1" smtClean="0"/>
              <a:t>VUsers</a:t>
            </a:r>
            <a:r>
              <a:rPr lang="en-US" dirty="0" smtClean="0"/>
              <a:t> and releases them all at once, thus creating a large load at the same instant. This is very helpful to test how the application handles simultaneous requests.</a:t>
            </a:r>
          </a:p>
          <a:p>
            <a:r>
              <a:rPr lang="en-US" b="1" dirty="0" smtClean="0"/>
              <a:t>Number of Threads (Users) as 4, Loop Count as 12</a:t>
            </a:r>
          </a:p>
          <a:p>
            <a:endParaRPr lang="en-US" b="1" dirty="0" smtClean="0"/>
          </a:p>
        </p:txBody>
      </p:sp>
      <p:pic>
        <p:nvPicPr>
          <p:cNvPr id="1039362" name="Picture 2"/>
          <p:cNvPicPr>
            <a:picLocks noChangeAspect="1" noChangeArrowheads="1"/>
          </p:cNvPicPr>
          <p:nvPr/>
        </p:nvPicPr>
        <p:blipFill>
          <a:blip r:embed="rId2"/>
          <a:srcRect/>
          <a:stretch>
            <a:fillRect/>
          </a:stretch>
        </p:blipFill>
        <p:spPr bwMode="auto">
          <a:xfrm>
            <a:off x="4656517" y="4233508"/>
            <a:ext cx="2524125" cy="2266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Assertions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 primary purpose of </a:t>
            </a:r>
            <a:r>
              <a:rPr lang="en-US" i="1" dirty="0" smtClean="0"/>
              <a:t>assertions is to validate the server response and decide if the test passed or failed.</a:t>
            </a:r>
          </a:p>
          <a:p>
            <a:r>
              <a:rPr lang="en-US" dirty="0" smtClean="0"/>
              <a:t>The response to a sampler contains code to indicate success or error. But this is at the protocol level.</a:t>
            </a:r>
          </a:p>
          <a:p>
            <a:r>
              <a:rPr lang="en-US" dirty="0" err="1" smtClean="0"/>
              <a:t>JMeter</a:t>
            </a:r>
            <a:r>
              <a:rPr lang="en-US" dirty="0" smtClean="0"/>
              <a:t> assertions provides a mechanism to validate the content of the response. </a:t>
            </a:r>
          </a:p>
          <a:p>
            <a:r>
              <a:rPr lang="en-US" dirty="0" smtClean="0"/>
              <a:t>The specific </a:t>
            </a:r>
            <a:r>
              <a:rPr lang="en-US" dirty="0" err="1" smtClean="0"/>
              <a:t>JMeter</a:t>
            </a:r>
            <a:r>
              <a:rPr lang="en-US" dirty="0" smtClean="0"/>
              <a:t> assertions you use depend on the response format. </a:t>
            </a:r>
          </a:p>
          <a:p>
            <a:r>
              <a:rPr lang="en-US" dirty="0" smtClean="0"/>
              <a:t>The validation check is configurable based on the assertions type.</a:t>
            </a:r>
          </a:p>
          <a:p>
            <a:r>
              <a:rPr lang="en-US" dirty="0" err="1" smtClean="0"/>
              <a:t>JMeter</a:t>
            </a:r>
            <a:r>
              <a:rPr lang="en-US" dirty="0" smtClean="0"/>
              <a:t> assertions can be a child element of a test plan, thread group, controller, or sampler. </a:t>
            </a:r>
          </a:p>
          <a:p>
            <a:r>
              <a:rPr lang="en-US" dirty="0" smtClean="0"/>
              <a:t>Assertions will apply to all the samplers under the scope of its parent. For example, if an assertion is a child element of a thread group, then it applies to all the samplers under the thread group. </a:t>
            </a:r>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Assertions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Sometimes, it makes more sense to have specific assertions for each sampler. </a:t>
            </a:r>
          </a:p>
          <a:p>
            <a:endParaRPr lang="en-US" dirty="0" smtClean="0"/>
          </a:p>
          <a:p>
            <a:r>
              <a:rPr lang="en-US" dirty="0" err="1" smtClean="0"/>
              <a:t>JMeter</a:t>
            </a:r>
            <a:r>
              <a:rPr lang="en-US" dirty="0" smtClean="0"/>
              <a:t> provides the flexibility to add multiple assertions.</a:t>
            </a:r>
          </a:p>
          <a:p>
            <a:endParaRPr lang="en-US" dirty="0" smtClean="0"/>
          </a:p>
          <a:p>
            <a:r>
              <a:rPr lang="en-US" dirty="0" smtClean="0"/>
              <a:t>Assertions are used to validate the test script.</a:t>
            </a:r>
          </a:p>
          <a:p>
            <a:endParaRPr lang="en-US" dirty="0" smtClean="0"/>
          </a:p>
          <a:p>
            <a:r>
              <a:rPr lang="en-US" dirty="0" smtClean="0"/>
              <a:t>The Assertion Results listener is a special listener intended specifically for viewing the results of assertions.</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Assertions</a:t>
            </a:r>
            <a:endParaRPr lang="en-US" dirty="0"/>
          </a:p>
        </p:txBody>
      </p:sp>
      <p:sp>
        <p:nvSpPr>
          <p:cNvPr id="3" name="Content Placeholder 2"/>
          <p:cNvSpPr>
            <a:spLocks noGrp="1"/>
          </p:cNvSpPr>
          <p:nvPr>
            <p:ph idx="1"/>
          </p:nvPr>
        </p:nvSpPr>
        <p:spPr/>
        <p:txBody>
          <a:bodyPr>
            <a:normAutofit/>
          </a:bodyPr>
          <a:lstStyle/>
          <a:p>
            <a:r>
              <a:rPr lang="en-US" dirty="0" smtClean="0"/>
              <a:t>Duration Assertion – Response time SLA verification</a:t>
            </a:r>
          </a:p>
          <a:p>
            <a:r>
              <a:rPr lang="en-US" dirty="0" smtClean="0"/>
              <a:t>Size Assertion – </a:t>
            </a:r>
            <a:r>
              <a:rPr lang="en-US" dirty="0" err="1" smtClean="0"/>
              <a:t>Esp</a:t>
            </a:r>
            <a:r>
              <a:rPr lang="en-US" dirty="0" smtClean="0"/>
              <a:t> Useful for File Download</a:t>
            </a:r>
          </a:p>
          <a:p>
            <a:r>
              <a:rPr lang="en-US" dirty="0" smtClean="0"/>
              <a:t>HTML Assertion – Can provide threshold for errors and warning</a:t>
            </a:r>
          </a:p>
          <a:p>
            <a:pPr>
              <a:buNone/>
            </a:pPr>
            <a:r>
              <a:rPr lang="en-US" dirty="0" smtClean="0"/>
              <a:t>		-Only check the format</a:t>
            </a:r>
          </a:p>
          <a:p>
            <a:r>
              <a:rPr lang="en-US" dirty="0" smtClean="0"/>
              <a:t>XML Assertion – Check the format - SOAP / Restful WS</a:t>
            </a:r>
          </a:p>
          <a:p>
            <a:r>
              <a:rPr lang="en-US" dirty="0" smtClean="0"/>
              <a:t>JSON Assertion – </a:t>
            </a:r>
            <a:r>
              <a:rPr lang="en-US" dirty="0" err="1" smtClean="0"/>
              <a:t>Esp</a:t>
            </a:r>
            <a:r>
              <a:rPr lang="en-US" dirty="0" smtClean="0"/>
              <a:t> useful for Restful Services or if any response is in JSON</a:t>
            </a:r>
          </a:p>
          <a:p>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Assertions scope works</a:t>
            </a:r>
            <a:endParaRPr lang="en-US" dirty="0"/>
          </a:p>
        </p:txBody>
      </p:sp>
      <p:sp>
        <p:nvSpPr>
          <p:cNvPr id="3" name="Content Placeholder 2"/>
          <p:cNvSpPr>
            <a:spLocks noGrp="1"/>
          </p:cNvSpPr>
          <p:nvPr>
            <p:ph idx="1"/>
          </p:nvPr>
        </p:nvSpPr>
        <p:spPr/>
        <p:txBody>
          <a:bodyPr/>
          <a:lstStyle/>
          <a:p>
            <a:r>
              <a:rPr lang="en-US" dirty="0" smtClean="0"/>
              <a:t>Copy from Page 89 to 90</a:t>
            </a:r>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3048000" y="-6589127"/>
            <a:ext cx="6096000" cy="20036254"/>
          </a:xfrm>
          <a:prstGeom prst="rect">
            <a:avLst/>
          </a:prstGeom>
        </p:spPr>
        <p:txBody>
          <a:bodyPr>
            <a:spAutoFit/>
          </a:bodyPr>
          <a:lstStyle/>
          <a:p>
            <a:r>
              <a:rPr lang="en-US" b="1" dirty="0" smtClean="0"/>
              <a:t>How Assertions scope works</a:t>
            </a:r>
          </a:p>
          <a:p>
            <a:r>
              <a:rPr lang="en-US" i="1" dirty="0" smtClean="0"/>
              <a:t>Assertions are used to validate a response.</a:t>
            </a:r>
          </a:p>
          <a:p>
            <a:r>
              <a:rPr lang="en-US" dirty="0" smtClean="0"/>
              <a:t>© 2015 - 2018 Antonio Gomes </a:t>
            </a:r>
            <a:r>
              <a:rPr lang="en-US" dirty="0" err="1" smtClean="0"/>
              <a:t>Rodrigues</a:t>
            </a:r>
            <a:r>
              <a:rPr lang="en-US" dirty="0" smtClean="0"/>
              <a:t>, Philippe </a:t>
            </a:r>
            <a:r>
              <a:rPr lang="en-US" dirty="0" err="1" smtClean="0"/>
              <a:t>Mouawad</a:t>
            </a:r>
            <a:r>
              <a:rPr lang="en-US" dirty="0" smtClean="0"/>
              <a:t> and </a:t>
            </a:r>
            <a:r>
              <a:rPr lang="en-US" dirty="0" err="1" smtClean="0"/>
              <a:t>Milamber</a:t>
            </a:r>
            <a:endParaRPr lang="en-US" dirty="0" smtClean="0"/>
          </a:p>
          <a:p>
            <a:r>
              <a:rPr lang="en-US" dirty="0" smtClean="0"/>
              <a:t>Important concepts in JMeter 86</a:t>
            </a:r>
          </a:p>
          <a:p>
            <a:r>
              <a:rPr lang="en-US" dirty="0" smtClean="0"/>
              <a:t>JMeter out of the box considers all 4xx and 5xx responses as failures</a:t>
            </a:r>
          </a:p>
          <a:p>
            <a:r>
              <a:rPr lang="en-US" dirty="0" smtClean="0"/>
              <a:t>Like </a:t>
            </a:r>
            <a:r>
              <a:rPr lang="en-US" i="1" dirty="0" smtClean="0"/>
              <a:t>Timers, we have rules too.</a:t>
            </a:r>
          </a:p>
          <a:p>
            <a:r>
              <a:rPr lang="en-US" dirty="0" smtClean="0"/>
              <a:t>These rules apply regardless of the location of the assertion.</a:t>
            </a:r>
          </a:p>
          <a:p>
            <a:r>
              <a:rPr lang="en-US" b="1" dirty="0" smtClean="0"/>
              <a:t>Rule 1: Assertions are executed after each sampler in</a:t>
            </a:r>
          </a:p>
          <a:p>
            <a:r>
              <a:rPr lang="en-US" b="1" dirty="0" smtClean="0"/>
              <a:t>their scope or to parent samplers</a:t>
            </a:r>
          </a:p>
          <a:p>
            <a:r>
              <a:rPr lang="en-US" dirty="0" smtClean="0"/>
              <a:t>Example 1:</a:t>
            </a:r>
          </a:p>
          <a:p>
            <a:r>
              <a:rPr lang="en-US" dirty="0" smtClean="0"/>
              <a:t>• </a:t>
            </a:r>
            <a:r>
              <a:rPr lang="en-US" i="1" dirty="0" smtClean="0"/>
              <a:t>Assertion will validate Sampler1 and Sampler2 responses</a:t>
            </a:r>
          </a:p>
          <a:p>
            <a:r>
              <a:rPr lang="en-US" b="1" dirty="0" smtClean="0"/>
              <a:t>Example 1</a:t>
            </a:r>
          </a:p>
          <a:p>
            <a:r>
              <a:rPr lang="en-US" dirty="0" smtClean="0"/>
              <a:t>Example 2:</a:t>
            </a:r>
          </a:p>
          <a:p>
            <a:r>
              <a:rPr lang="en-US" dirty="0" smtClean="0"/>
              <a:t>• </a:t>
            </a:r>
            <a:r>
              <a:rPr lang="en-US" i="1" dirty="0" smtClean="0"/>
              <a:t>Assertion1 will validate Sampler1 response</a:t>
            </a:r>
          </a:p>
          <a:p>
            <a:r>
              <a:rPr lang="en-US" dirty="0" smtClean="0"/>
              <a:t>• </a:t>
            </a:r>
            <a:r>
              <a:rPr lang="en-US" i="1" dirty="0" smtClean="0"/>
              <a:t>Assertion2 will validate Sampler2 response</a:t>
            </a:r>
          </a:p>
          <a:p>
            <a:r>
              <a:rPr lang="en-US" dirty="0" smtClean="0"/>
              <a:t>© 2015 - 2018 Antonio Gomes </a:t>
            </a:r>
            <a:r>
              <a:rPr lang="en-US" dirty="0" err="1" smtClean="0"/>
              <a:t>Rodrigues</a:t>
            </a:r>
            <a:r>
              <a:rPr lang="en-US" dirty="0" smtClean="0"/>
              <a:t>, Philippe </a:t>
            </a:r>
            <a:r>
              <a:rPr lang="en-US" dirty="0" err="1" smtClean="0"/>
              <a:t>Mouawad</a:t>
            </a:r>
            <a:r>
              <a:rPr lang="en-US" dirty="0" smtClean="0"/>
              <a:t> and </a:t>
            </a:r>
            <a:r>
              <a:rPr lang="en-US" dirty="0" err="1" smtClean="0"/>
              <a:t>Milamber</a:t>
            </a:r>
            <a:endParaRPr lang="en-US" dirty="0" smtClean="0"/>
          </a:p>
          <a:p>
            <a:r>
              <a:rPr lang="en-US" dirty="0" smtClean="0"/>
              <a:t>Important concepts in JMeter 87</a:t>
            </a:r>
          </a:p>
          <a:p>
            <a:r>
              <a:rPr lang="en-US" b="1" dirty="0" smtClean="0"/>
              <a:t>Example 2</a:t>
            </a:r>
          </a:p>
          <a:p>
            <a:r>
              <a:rPr lang="en-US" dirty="0" smtClean="0"/>
              <a:t>Example 3:</a:t>
            </a:r>
          </a:p>
          <a:p>
            <a:r>
              <a:rPr lang="en-US" dirty="0" smtClean="0"/>
              <a:t>• </a:t>
            </a:r>
            <a:r>
              <a:rPr lang="en-US" i="1" dirty="0" smtClean="0"/>
              <a:t>Assertion1 will validate Sampler1 response</a:t>
            </a:r>
          </a:p>
          <a:p>
            <a:r>
              <a:rPr lang="en-US" dirty="0" smtClean="0"/>
              <a:t>• </a:t>
            </a:r>
            <a:r>
              <a:rPr lang="en-US" i="1" dirty="0" smtClean="0"/>
              <a:t>Assertion2 will validate Sampler1 and Sampler2 response</a:t>
            </a:r>
          </a:p>
          <a:p>
            <a:r>
              <a:rPr lang="en-US" b="1" dirty="0" smtClean="0"/>
              <a:t>Example 3</a:t>
            </a:r>
          </a:p>
          <a:p>
            <a:r>
              <a:rPr lang="en-US" dirty="0" smtClean="0"/>
              <a:t>Example 4:</a:t>
            </a:r>
          </a:p>
          <a:p>
            <a:r>
              <a:rPr lang="en-US" dirty="0" smtClean="0"/>
              <a:t>• </a:t>
            </a:r>
            <a:r>
              <a:rPr lang="en-US" i="1" dirty="0" smtClean="0"/>
              <a:t>Assertion1 will validate Sampler1 and Sampler2 response</a:t>
            </a:r>
          </a:p>
          <a:p>
            <a:r>
              <a:rPr lang="en-US" dirty="0" smtClean="0"/>
              <a:t>© 2015 - 2018 Antonio Gomes </a:t>
            </a:r>
            <a:r>
              <a:rPr lang="en-US" dirty="0" err="1" smtClean="0"/>
              <a:t>Rodrigues</a:t>
            </a:r>
            <a:r>
              <a:rPr lang="en-US" dirty="0" smtClean="0"/>
              <a:t>, Philippe </a:t>
            </a:r>
            <a:r>
              <a:rPr lang="en-US" dirty="0" err="1" smtClean="0"/>
              <a:t>Mouawad</a:t>
            </a:r>
            <a:r>
              <a:rPr lang="en-US" dirty="0" smtClean="0"/>
              <a:t> and </a:t>
            </a:r>
            <a:r>
              <a:rPr lang="en-US" dirty="0" err="1" smtClean="0"/>
              <a:t>Milamber</a:t>
            </a:r>
            <a:endParaRPr lang="en-US" dirty="0" smtClean="0"/>
          </a:p>
          <a:p>
            <a:r>
              <a:rPr lang="en-US" dirty="0" smtClean="0"/>
              <a:t>Important concepts in JMeter 88</a:t>
            </a:r>
          </a:p>
          <a:p>
            <a:r>
              <a:rPr lang="en-US" b="1" dirty="0" smtClean="0"/>
              <a:t>Example 4</a:t>
            </a:r>
          </a:p>
          <a:p>
            <a:r>
              <a:rPr lang="en-US" b="1" dirty="0" smtClean="0"/>
              <a:t>Rule 2: Failed assertions cause the failure of the entire</a:t>
            </a:r>
          </a:p>
          <a:p>
            <a:r>
              <a:rPr lang="en-US" b="1" dirty="0" smtClean="0"/>
              <a:t>Transaction Controller</a:t>
            </a:r>
          </a:p>
          <a:p>
            <a:r>
              <a:rPr lang="en-US" dirty="0" smtClean="0"/>
              <a:t>Example 5:</a:t>
            </a:r>
          </a:p>
          <a:p>
            <a:r>
              <a:rPr lang="en-US" dirty="0" smtClean="0"/>
              <a:t>• All samplers will be validated by assertion </a:t>
            </a:r>
            <a:r>
              <a:rPr lang="en-US" i="1" dirty="0" smtClean="0"/>
              <a:t>Assertion1</a:t>
            </a:r>
          </a:p>
          <a:p>
            <a:r>
              <a:rPr lang="en-US" dirty="0" smtClean="0"/>
              <a:t>• </a:t>
            </a:r>
            <a:r>
              <a:rPr lang="en-US" i="1" dirty="0" smtClean="0"/>
              <a:t>Controller1 will be marked as failed because of Sampler2’s failure</a:t>
            </a:r>
          </a:p>
          <a:p>
            <a:r>
              <a:rPr lang="en-US" b="1" dirty="0" smtClean="0"/>
              <a:t>Example 5</a:t>
            </a:r>
          </a:p>
          <a:p>
            <a:r>
              <a:rPr lang="en-US" b="1" dirty="0" smtClean="0"/>
              <a:t>Rule 3: Assertions can validate main sample and/or</a:t>
            </a:r>
          </a:p>
          <a:p>
            <a:r>
              <a:rPr lang="en-US" b="1" dirty="0" smtClean="0"/>
              <a:t>sub-samples</a:t>
            </a:r>
          </a:p>
          <a:p>
            <a:r>
              <a:rPr lang="en-US" dirty="0" smtClean="0"/>
              <a:t>For some </a:t>
            </a:r>
            <a:r>
              <a:rPr lang="en-US" i="1" dirty="0" smtClean="0"/>
              <a:t>Assertions, we can select if we want to apply it to main sample and/or</a:t>
            </a:r>
          </a:p>
          <a:p>
            <a:r>
              <a:rPr lang="en-US" dirty="0" smtClean="0"/>
              <a:t>sub-samples.</a:t>
            </a:r>
          </a:p>
          <a:p>
            <a:r>
              <a:rPr lang="en-US" dirty="0" smtClean="0"/>
              <a:t>© 2015 - 2018 Antonio Gomes </a:t>
            </a:r>
            <a:r>
              <a:rPr lang="en-US" dirty="0" err="1" smtClean="0"/>
              <a:t>Rodrigues</a:t>
            </a:r>
            <a:r>
              <a:rPr lang="en-US" dirty="0" smtClean="0"/>
              <a:t>, Philippe </a:t>
            </a:r>
            <a:r>
              <a:rPr lang="en-US" dirty="0" err="1" smtClean="0"/>
              <a:t>Mouawad</a:t>
            </a:r>
            <a:r>
              <a:rPr lang="en-US" dirty="0" smtClean="0"/>
              <a:t> and </a:t>
            </a:r>
            <a:r>
              <a:rPr lang="en-US" dirty="0" err="1" smtClean="0"/>
              <a:t>Milamber</a:t>
            </a:r>
            <a:endParaRPr lang="en-US" dirty="0" smtClean="0"/>
          </a:p>
          <a:p>
            <a:r>
              <a:rPr lang="en-US" dirty="0" smtClean="0"/>
              <a:t>Important concepts in JMeter 89</a:t>
            </a:r>
          </a:p>
          <a:p>
            <a:r>
              <a:rPr lang="en-US" dirty="0" smtClean="0"/>
              <a:t>For example, in </a:t>
            </a:r>
            <a:r>
              <a:rPr lang="en-US" b="1" dirty="0" smtClean="0"/>
              <a:t>Response Assertion.</a:t>
            </a:r>
          </a:p>
          <a:p>
            <a:r>
              <a:rPr lang="en-US" b="1" dirty="0" smtClean="0"/>
              <a:t>Response Assertion apply to</a:t>
            </a:r>
          </a:p>
          <a:p>
            <a:r>
              <a:rPr lang="en-US" dirty="0" smtClean="0"/>
              <a:t>Validating sub-samples can be useful when </a:t>
            </a:r>
            <a:r>
              <a:rPr lang="en-US" i="1" dirty="0" smtClean="0"/>
              <a:t>Retrieve all Embedded resources is</a:t>
            </a:r>
          </a:p>
          <a:p>
            <a:r>
              <a:rPr lang="en-US" dirty="0" smtClean="0"/>
              <a:t>checked in a </a:t>
            </a:r>
            <a:r>
              <a:rPr lang="en-US" b="1" dirty="0" smtClean="0"/>
              <a:t>HTTP Request.</a:t>
            </a:r>
          </a:p>
          <a:p>
            <a:r>
              <a:rPr lang="en-US" dirty="0" smtClean="0"/>
              <a:t>Example 6:</a:t>
            </a:r>
          </a:p>
          <a:p>
            <a:r>
              <a:rPr lang="en-US" b="1" dirty="0" smtClean="0"/>
              <a:t>Validate Cache-Control: max-age=3600</a:t>
            </a:r>
          </a:p>
          <a:p>
            <a:r>
              <a:rPr lang="en-US" dirty="0" smtClean="0"/>
              <a:t>We want to validate that all Embedded resources have a </a:t>
            </a:r>
            <a:r>
              <a:rPr lang="en-US" i="1" dirty="0" smtClean="0"/>
              <a:t>Cache-Control response</a:t>
            </a:r>
          </a:p>
          <a:p>
            <a:r>
              <a:rPr lang="en-US" dirty="0" smtClean="0"/>
              <a:t>header equal to </a:t>
            </a:r>
            <a:r>
              <a:rPr lang="en-US" i="1" dirty="0" smtClean="0"/>
              <a:t>max-age=3600.</a:t>
            </a:r>
          </a:p>
          <a:p>
            <a:r>
              <a:rPr lang="en-US" dirty="0" smtClean="0"/>
              <a:t>© 2015 - 2018 Antonio Gomes </a:t>
            </a:r>
            <a:r>
              <a:rPr lang="en-US" dirty="0" err="1" smtClean="0"/>
              <a:t>Rodrigues</a:t>
            </a:r>
            <a:r>
              <a:rPr lang="en-US" dirty="0" smtClean="0"/>
              <a:t>, Philippe </a:t>
            </a:r>
            <a:r>
              <a:rPr lang="en-US" dirty="0" err="1" smtClean="0"/>
              <a:t>Mouawad</a:t>
            </a:r>
            <a:r>
              <a:rPr lang="en-US" dirty="0" smtClean="0"/>
              <a:t> and </a:t>
            </a:r>
            <a:r>
              <a:rPr lang="en-US" dirty="0" err="1" smtClean="0"/>
              <a:t>Milamber</a:t>
            </a:r>
            <a:endParaRPr lang="en-US" dirty="0" smtClean="0"/>
          </a:p>
          <a:p>
            <a:r>
              <a:rPr lang="en-US" dirty="0" smtClean="0"/>
              <a:t>Important concepts in JMeter 90</a:t>
            </a:r>
          </a:p>
          <a:p>
            <a:r>
              <a:rPr lang="en-US" b="1" dirty="0" smtClean="0"/>
              <a:t>Validation of Cache-Control failed</a:t>
            </a:r>
          </a:p>
          <a:p>
            <a:r>
              <a:rPr lang="en-US" b="1" dirty="0" smtClean="0"/>
              <a:t>Rule 4: Be careful with low performing assertions</a:t>
            </a:r>
          </a:p>
          <a:p>
            <a:r>
              <a:rPr lang="en-US" dirty="0" smtClean="0"/>
              <a:t>Some assertion consume a lot of resources like:</a:t>
            </a:r>
          </a:p>
          <a:p>
            <a:r>
              <a:rPr lang="en-US" dirty="0" smtClean="0"/>
              <a:t>• </a:t>
            </a:r>
            <a:r>
              <a:rPr lang="en-US" b="1" dirty="0" err="1" smtClean="0"/>
              <a:t>XPath</a:t>
            </a:r>
            <a:r>
              <a:rPr lang="en-US" b="1" dirty="0" smtClean="0"/>
              <a:t> Assertion</a:t>
            </a:r>
          </a:p>
          <a:p>
            <a:r>
              <a:rPr lang="en-US" dirty="0" smtClean="0"/>
              <a:t>• </a:t>
            </a:r>
            <a:r>
              <a:rPr lang="en-US" b="1" dirty="0" smtClean="0"/>
              <a:t>XML Assertion</a:t>
            </a:r>
          </a:p>
          <a:p>
            <a:r>
              <a:rPr lang="en-US" dirty="0" smtClean="0"/>
              <a:t>• </a:t>
            </a:r>
            <a:r>
              <a:rPr lang="en-US" b="1" dirty="0" smtClean="0"/>
              <a:t>XML Schema Assertion</a:t>
            </a:r>
          </a:p>
          <a:p>
            <a:r>
              <a:rPr lang="en-US" dirty="0" smtClean="0"/>
              <a:t>• </a:t>
            </a:r>
            <a:r>
              <a:rPr lang="en-US" b="1" dirty="0" smtClean="0"/>
              <a:t>HTML Assertion</a:t>
            </a:r>
          </a:p>
          <a:p>
            <a:r>
              <a:rPr lang="en-US" dirty="0" smtClean="0"/>
              <a:t>We advise you to limit the number of assertions for these types and possibly only</a:t>
            </a:r>
          </a:p>
          <a:p>
            <a:r>
              <a:rPr lang="en-US" dirty="0" smtClean="0"/>
              <a:t>use the first one - </a:t>
            </a:r>
            <a:r>
              <a:rPr lang="en-US" b="1" dirty="0" err="1" smtClean="0"/>
              <a:t>XPath</a:t>
            </a:r>
            <a:r>
              <a:rPr lang="en-US" b="1" dirty="0" smtClean="0"/>
              <a:t> Assertion - which has a real benefit.</a:t>
            </a:r>
          </a:p>
          <a:p>
            <a:r>
              <a:rPr lang="en-US" b="1" dirty="0" smtClean="0"/>
              <a:t>Our advice</a:t>
            </a:r>
          </a:p>
          <a:p>
            <a:r>
              <a:rPr lang="en-US" dirty="0" smtClean="0"/>
              <a:t>The easiest way to use </a:t>
            </a:r>
            <a:r>
              <a:rPr lang="en-US" i="1" dirty="0" smtClean="0"/>
              <a:t>Assertions is to add them as children of samplers.</a:t>
            </a:r>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711200" y="1524000"/>
            <a:ext cx="10523384" cy="4862511"/>
          </a:xfrm>
          <a:prstGeom prst="rect">
            <a:avLst/>
          </a:prstGeom>
          <a:noFill/>
          <a:ln w="9525">
            <a:noFill/>
            <a:miter lim="800000"/>
            <a:headEnd/>
            <a:tailEnd/>
          </a:ln>
          <a:effectLst/>
        </p:spPr>
      </p:pic>
      <p:sp>
        <p:nvSpPr>
          <p:cNvPr id="5" name="Title 1"/>
          <p:cNvSpPr txBox="1">
            <a:spLocks/>
          </p:cNvSpPr>
          <p:nvPr/>
        </p:nvSpPr>
        <p:spPr>
          <a:xfrm>
            <a:off x="609600" y="274638"/>
            <a:ext cx="109728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JSON Assertion</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 Assertion</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699660" y="1600201"/>
            <a:ext cx="10792681" cy="4525963"/>
          </a:xfrm>
          <a:prstGeom prst="rect">
            <a:avLst/>
          </a:prstGeom>
          <a:noFill/>
          <a:ln w="9525">
            <a:noFill/>
            <a:miter lim="800000"/>
            <a:headEnd/>
            <a:tailEnd/>
          </a:ln>
          <a:effectLst/>
        </p:spPr>
      </p:pic>
      <p:sp>
        <p:nvSpPr>
          <p:cNvPr id="5" name="TextBox 4"/>
          <p:cNvSpPr txBox="1"/>
          <p:nvPr/>
        </p:nvSpPr>
        <p:spPr>
          <a:xfrm>
            <a:off x="2336801" y="6488668"/>
            <a:ext cx="4085157" cy="369332"/>
          </a:xfrm>
          <a:prstGeom prst="rect">
            <a:avLst/>
          </a:prstGeom>
          <a:noFill/>
        </p:spPr>
        <p:txBody>
          <a:bodyPr wrap="none" rtlCol="0">
            <a:spAutoFit/>
          </a:bodyPr>
          <a:lstStyle/>
          <a:p>
            <a:r>
              <a:rPr lang="en-US" dirty="0" smtClean="0"/>
              <a:t>Script Name is </a:t>
            </a:r>
            <a:r>
              <a:rPr lang="en-US" dirty="0" err="1" smtClean="0"/>
              <a:t>JSON_assertion</a:t>
            </a:r>
            <a:r>
              <a:rPr lang="en-US" dirty="0" smtClean="0"/>
              <a:t> in Desktop</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84" name="Picture 4"/>
          <p:cNvPicPr>
            <a:picLocks noChangeAspect="1" noChangeArrowheads="1"/>
          </p:cNvPicPr>
          <p:nvPr/>
        </p:nvPicPr>
        <p:blipFill>
          <a:blip r:embed="rId2"/>
          <a:srcRect/>
          <a:stretch>
            <a:fillRect/>
          </a:stretch>
        </p:blipFill>
        <p:spPr bwMode="auto">
          <a:xfrm>
            <a:off x="1855625" y="1405719"/>
            <a:ext cx="9072891" cy="5207758"/>
          </a:xfrm>
          <a:prstGeom prst="rect">
            <a:avLst/>
          </a:prstGeom>
          <a:noFill/>
          <a:ln w="9525">
            <a:noFill/>
            <a:miter lim="800000"/>
            <a:headEnd/>
            <a:tailEnd/>
          </a:ln>
          <a:effectLst/>
        </p:spPr>
      </p:pic>
      <p:sp>
        <p:nvSpPr>
          <p:cNvPr id="4" name="Title 1"/>
          <p:cNvSpPr txBox="1">
            <a:spLocks/>
          </p:cNvSpPr>
          <p:nvPr/>
        </p:nvSpPr>
        <p:spPr>
          <a:xfrm>
            <a:off x="0" y="0"/>
            <a:ext cx="121920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Recording Issues</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Thread Group (need to add at last)</a:t>
            </a:r>
            <a:endParaRPr lang="en-US" dirty="0"/>
          </a:p>
        </p:txBody>
      </p:sp>
      <p:sp>
        <p:nvSpPr>
          <p:cNvPr id="3" name="Content Placeholder 2"/>
          <p:cNvSpPr>
            <a:spLocks noGrp="1"/>
          </p:cNvSpPr>
          <p:nvPr>
            <p:ph idx="1"/>
          </p:nvPr>
        </p:nvSpPr>
        <p:spPr/>
        <p:txBody>
          <a:bodyPr/>
          <a:lstStyle/>
          <a:p>
            <a:r>
              <a:rPr lang="en-US" dirty="0" smtClean="0"/>
              <a:t>Every test has one or more </a:t>
            </a:r>
            <a:r>
              <a:rPr lang="en-US" i="1" dirty="0" smtClean="0"/>
              <a:t>thread groups. A thread group is a child element of a test plan. Each thread group</a:t>
            </a:r>
          </a:p>
          <a:p>
            <a:r>
              <a:rPr lang="en-US" dirty="0" smtClean="0"/>
              <a:t>represents a use-case. As you will see later in the book, a thread group can be configured with the number of</a:t>
            </a:r>
          </a:p>
          <a:p>
            <a:r>
              <a:rPr lang="en-US" dirty="0" smtClean="0"/>
              <a:t>threads, ramp-up time, and other useful properties that allow you to control its behavior.</a:t>
            </a:r>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42" name="Picture 2"/>
          <p:cNvPicPr>
            <a:picLocks noChangeAspect="1" noChangeArrowheads="1"/>
          </p:cNvPicPr>
          <p:nvPr/>
        </p:nvPicPr>
        <p:blipFill>
          <a:blip r:embed="rId2"/>
          <a:srcRect/>
          <a:stretch>
            <a:fillRect/>
          </a:stretch>
        </p:blipFill>
        <p:spPr bwMode="auto">
          <a:xfrm>
            <a:off x="1804988" y="2457450"/>
            <a:ext cx="8582025" cy="1943100"/>
          </a:xfrm>
          <a:prstGeom prst="rect">
            <a:avLst/>
          </a:prstGeom>
          <a:noFill/>
          <a:ln w="9525">
            <a:noFill/>
            <a:miter lim="800000"/>
            <a:headEnd/>
            <a:tailEnd/>
          </a:ln>
          <a:effectLst/>
        </p:spPr>
      </p:pic>
      <p:pic>
        <p:nvPicPr>
          <p:cNvPr id="364545" name="Picture 1"/>
          <p:cNvPicPr>
            <a:picLocks noChangeAspect="1" noChangeArrowheads="1"/>
          </p:cNvPicPr>
          <p:nvPr/>
        </p:nvPicPr>
        <p:blipFill>
          <a:blip r:embed="rId3"/>
          <a:srcRect/>
          <a:stretch>
            <a:fillRect/>
          </a:stretch>
        </p:blipFill>
        <p:spPr bwMode="auto">
          <a:xfrm>
            <a:off x="914400" y="1162050"/>
            <a:ext cx="10363200" cy="4533900"/>
          </a:xfrm>
          <a:prstGeom prst="rect">
            <a:avLst/>
          </a:prstGeom>
          <a:noFill/>
          <a:ln w="9525">
            <a:noFill/>
            <a:miter lim="800000"/>
            <a:headEnd/>
            <a:tailEnd/>
          </a:ln>
          <a:effectLst/>
        </p:spPr>
      </p:pic>
      <p:sp>
        <p:nvSpPr>
          <p:cNvPr id="4" name="Title 1"/>
          <p:cNvSpPr txBox="1">
            <a:spLocks/>
          </p:cNvSpPr>
          <p:nvPr/>
        </p:nvSpPr>
        <p:spPr>
          <a:xfrm>
            <a:off x="609600" y="274638"/>
            <a:ext cx="109728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Parameterization</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274638"/>
            <a:ext cx="109728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Parameterization</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5" name="Picture 2"/>
          <p:cNvPicPr>
            <a:picLocks noChangeAspect="1" noChangeArrowheads="1"/>
          </p:cNvPicPr>
          <p:nvPr/>
        </p:nvPicPr>
        <p:blipFill>
          <a:blip r:embed="rId2"/>
          <a:srcRect/>
          <a:stretch>
            <a:fillRect/>
          </a:stretch>
        </p:blipFill>
        <p:spPr bwMode="auto">
          <a:xfrm>
            <a:off x="1614487" y="2767806"/>
            <a:ext cx="8963025" cy="2190750"/>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274638"/>
            <a:ext cx="109728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Parameterization</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034242" name="Picture 2"/>
          <p:cNvPicPr>
            <a:picLocks noChangeAspect="1" noChangeArrowheads="1"/>
          </p:cNvPicPr>
          <p:nvPr/>
        </p:nvPicPr>
        <p:blipFill>
          <a:blip r:embed="rId2"/>
          <a:srcRect/>
          <a:stretch>
            <a:fillRect/>
          </a:stretch>
        </p:blipFill>
        <p:spPr bwMode="auto">
          <a:xfrm>
            <a:off x="3220871" y="1422073"/>
            <a:ext cx="7228053" cy="5045402"/>
          </a:xfrm>
          <a:prstGeom prst="rect">
            <a:avLst/>
          </a:prstGeom>
          <a:noFill/>
          <a:ln w="9525">
            <a:noFill/>
            <a:miter lim="800000"/>
            <a:headEnd/>
            <a:tailEnd/>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09600" y="274638"/>
            <a:ext cx="109728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Parameterization</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035266" name="Picture 2"/>
          <p:cNvPicPr>
            <a:picLocks noChangeAspect="1" noChangeArrowheads="1"/>
          </p:cNvPicPr>
          <p:nvPr/>
        </p:nvPicPr>
        <p:blipFill>
          <a:blip r:embed="rId2"/>
          <a:srcRect l="10299" t="8955" r="10224" b="12438"/>
          <a:stretch>
            <a:fillRect/>
          </a:stretch>
        </p:blipFill>
        <p:spPr bwMode="auto">
          <a:xfrm>
            <a:off x="1446663" y="1098645"/>
            <a:ext cx="9689910" cy="5390866"/>
          </a:xfrm>
          <a:prstGeom prst="rect">
            <a:avLst/>
          </a:prstGeom>
          <a:noFill/>
          <a:ln w="9525">
            <a:noFill/>
            <a:miter lim="800000"/>
            <a:headEnd/>
            <a:tailEnd/>
          </a:ln>
          <a:effec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Parameterization</a:t>
            </a:r>
            <a:endParaRPr lang="en-US" dirty="0"/>
          </a:p>
        </p:txBody>
      </p:sp>
      <p:pic>
        <p:nvPicPr>
          <p:cNvPr id="1033219" name="Picture 3"/>
          <p:cNvPicPr>
            <a:picLocks noGrp="1" noChangeAspect="1" noChangeArrowheads="1"/>
          </p:cNvPicPr>
          <p:nvPr>
            <p:ph idx="1"/>
          </p:nvPr>
        </p:nvPicPr>
        <p:blipFill>
          <a:blip r:embed="rId2"/>
          <a:srcRect/>
          <a:stretch>
            <a:fillRect/>
          </a:stretch>
        </p:blipFill>
        <p:spPr bwMode="auto">
          <a:xfrm>
            <a:off x="2700337" y="1720056"/>
            <a:ext cx="6791325" cy="4286250"/>
          </a:xfrm>
          <a:prstGeom prst="rect">
            <a:avLst/>
          </a:prstGeom>
          <a:noFill/>
          <a:ln w="9525">
            <a:noFill/>
            <a:miter lim="800000"/>
            <a:headEnd/>
            <a:tailEnd/>
          </a:ln>
          <a:effec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Parameterization</a:t>
            </a:r>
            <a:endParaRPr lang="en-US" dirty="0"/>
          </a:p>
        </p:txBody>
      </p:sp>
      <p:pic>
        <p:nvPicPr>
          <p:cNvPr id="1036290" name="Picture 2"/>
          <p:cNvPicPr>
            <a:picLocks noChangeAspect="1" noChangeArrowheads="1"/>
          </p:cNvPicPr>
          <p:nvPr/>
        </p:nvPicPr>
        <p:blipFill>
          <a:blip r:embed="rId2"/>
          <a:srcRect/>
          <a:stretch>
            <a:fillRect/>
          </a:stretch>
        </p:blipFill>
        <p:spPr bwMode="auto">
          <a:xfrm>
            <a:off x="1377572" y="1239033"/>
            <a:ext cx="9791700" cy="5362575"/>
          </a:xfrm>
          <a:prstGeom prst="rect">
            <a:avLst/>
          </a:prstGeom>
          <a:noFill/>
          <a:ln w="9525">
            <a:noFill/>
            <a:miter lim="800000"/>
            <a:headEnd/>
            <a:tailEnd/>
          </a:ln>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pic>
        <p:nvPicPr>
          <p:cNvPr id="1037314" name="Picture 2"/>
          <p:cNvPicPr>
            <a:picLocks noGrp="1" noChangeAspect="1" noChangeArrowheads="1"/>
          </p:cNvPicPr>
          <p:nvPr>
            <p:ph idx="1"/>
          </p:nvPr>
        </p:nvPicPr>
        <p:blipFill>
          <a:blip r:embed="rId2"/>
          <a:srcRect/>
          <a:stretch>
            <a:fillRect/>
          </a:stretch>
        </p:blipFill>
        <p:spPr bwMode="auto">
          <a:xfrm>
            <a:off x="943311" y="1299950"/>
            <a:ext cx="10032421" cy="4525963"/>
          </a:xfrm>
          <a:prstGeom prst="rect">
            <a:avLst/>
          </a:prstGeom>
          <a:noFill/>
          <a:ln w="9525">
            <a:noFill/>
            <a:miter lim="800000"/>
            <a:headEnd/>
            <a:tailEnd/>
          </a:ln>
          <a:effectLst/>
        </p:spPr>
      </p:pic>
      <p:sp>
        <p:nvSpPr>
          <p:cNvPr id="4" name="TextBox 3"/>
          <p:cNvSpPr txBox="1"/>
          <p:nvPr/>
        </p:nvSpPr>
        <p:spPr>
          <a:xfrm>
            <a:off x="955343" y="5991367"/>
            <a:ext cx="10058400" cy="646331"/>
          </a:xfrm>
          <a:prstGeom prst="rect">
            <a:avLst/>
          </a:prstGeom>
          <a:noFill/>
        </p:spPr>
        <p:txBody>
          <a:bodyPr wrap="square" rtlCol="0">
            <a:spAutoFit/>
          </a:bodyPr>
          <a:lstStyle/>
          <a:p>
            <a:pPr>
              <a:buFont typeface="Arial" pitchFamily="34" charset="0"/>
              <a:buChar char="•"/>
            </a:pPr>
            <a:r>
              <a:rPr lang="en-US" dirty="0" smtClean="0"/>
              <a:t>G1 is the first group and G2 is 2</a:t>
            </a:r>
            <a:r>
              <a:rPr lang="en-US" baseline="30000" dirty="0" smtClean="0"/>
              <a:t>nd</a:t>
            </a:r>
            <a:r>
              <a:rPr lang="en-US" dirty="0" smtClean="0"/>
              <a:t> group.</a:t>
            </a:r>
          </a:p>
          <a:p>
            <a:pPr>
              <a:buFont typeface="Arial" pitchFamily="34" charset="0"/>
              <a:buChar char="•"/>
            </a:pPr>
            <a:r>
              <a:rPr lang="en-US" dirty="0" smtClean="0"/>
              <a:t>$2$ pulls 2</a:t>
            </a:r>
            <a:r>
              <a:rPr lang="en-US" baseline="30000" dirty="0" smtClean="0"/>
              <a:t>nd</a:t>
            </a:r>
            <a:r>
              <a:rPr lang="en-US" dirty="0" smtClean="0"/>
              <a:t> group values</a:t>
            </a:r>
            <a:endParaRPr 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US" dirty="0" smtClean="0"/>
              <a:t>Correlation</a:t>
            </a:r>
            <a:endParaRPr lang="en-US" dirty="0"/>
          </a:p>
        </p:txBody>
      </p:sp>
      <p:sp>
        <p:nvSpPr>
          <p:cNvPr id="5" name="Content Placeholder 4"/>
          <p:cNvSpPr>
            <a:spLocks noGrp="1"/>
          </p:cNvSpPr>
          <p:nvPr>
            <p:ph idx="1"/>
          </p:nvPr>
        </p:nvSpPr>
        <p:spPr>
          <a:xfrm>
            <a:off x="1264692" y="5284231"/>
            <a:ext cx="9708107" cy="1239400"/>
          </a:xfrm>
        </p:spPr>
        <p:txBody>
          <a:bodyPr>
            <a:normAutofit/>
          </a:bodyPr>
          <a:lstStyle/>
          <a:p>
            <a:r>
              <a:rPr lang="en-US" sz="1600" dirty="0" smtClean="0"/>
              <a:t>To demonstrate “NOTFOUND”, make sure first correlation fails, so that second correlation value is displayed as “NOTFOUND”</a:t>
            </a:r>
          </a:p>
          <a:p>
            <a:r>
              <a:rPr lang="en-US" sz="1600" dirty="0" err="1" smtClean="0"/>
              <a:t>Infact</a:t>
            </a:r>
            <a:r>
              <a:rPr lang="en-US" sz="1600" dirty="0" smtClean="0"/>
              <a:t>, anything can be set as default values.</a:t>
            </a:r>
          </a:p>
          <a:p>
            <a:r>
              <a:rPr lang="en-US" sz="1600" dirty="0" smtClean="0"/>
              <a:t>Even we can use empty value but it has benefits to use “NOTFOUND”</a:t>
            </a:r>
            <a:endParaRPr lang="en-US" sz="1600" dirty="0"/>
          </a:p>
        </p:txBody>
      </p:sp>
      <p:pic>
        <p:nvPicPr>
          <p:cNvPr id="1037315" name="Picture 3"/>
          <p:cNvPicPr>
            <a:picLocks noChangeAspect="1" noChangeArrowheads="1"/>
          </p:cNvPicPr>
          <p:nvPr/>
        </p:nvPicPr>
        <p:blipFill>
          <a:blip r:embed="rId2"/>
          <a:srcRect/>
          <a:stretch>
            <a:fillRect/>
          </a:stretch>
        </p:blipFill>
        <p:spPr bwMode="auto">
          <a:xfrm>
            <a:off x="1589853" y="1023582"/>
            <a:ext cx="9144000" cy="4142036"/>
          </a:xfrm>
          <a:prstGeom prst="rect">
            <a:avLst/>
          </a:prstGeom>
          <a:noFill/>
          <a:ln w="9525">
            <a:noFill/>
            <a:miter lim="800000"/>
            <a:headEnd/>
            <a:tailEnd/>
          </a:ln>
          <a:effec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pic>
        <p:nvPicPr>
          <p:cNvPr id="1038338" name="Picture 2"/>
          <p:cNvPicPr>
            <a:picLocks noGrp="1" noChangeAspect="1" noChangeArrowheads="1"/>
          </p:cNvPicPr>
          <p:nvPr>
            <p:ph idx="1"/>
          </p:nvPr>
        </p:nvPicPr>
        <p:blipFill>
          <a:blip r:embed="rId2"/>
          <a:srcRect/>
          <a:stretch>
            <a:fillRect/>
          </a:stretch>
        </p:blipFill>
        <p:spPr bwMode="auto">
          <a:xfrm>
            <a:off x="965235" y="1354544"/>
            <a:ext cx="9052560" cy="4193516"/>
          </a:xfrm>
          <a:prstGeom prst="rect">
            <a:avLst/>
          </a:prstGeom>
          <a:noFill/>
          <a:ln w="9525">
            <a:noFill/>
            <a:miter lim="800000"/>
            <a:headEnd/>
            <a:tailEnd/>
          </a:ln>
          <a:effectLst/>
        </p:spPr>
      </p:pic>
      <p:sp>
        <p:nvSpPr>
          <p:cNvPr id="6" name="Content Placeholder 4"/>
          <p:cNvSpPr txBox="1">
            <a:spLocks/>
          </p:cNvSpPr>
          <p:nvPr/>
        </p:nvSpPr>
        <p:spPr>
          <a:xfrm>
            <a:off x="1155510" y="5618600"/>
            <a:ext cx="9708107" cy="850439"/>
          </a:xfrm>
          <a:prstGeom prst="rect">
            <a:avLst/>
          </a:prstGeom>
        </p:spPr>
        <p:txBody>
          <a:bodyPr vert="horz" lIns="91440" tIns="45720" rIns="91440" bIns="45720" rtlCol="0">
            <a:normAutofit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600" b="0" i="0" u="none" strike="noStrike" kern="1200" cap="none" spc="0" normalizeH="0" baseline="0" noProof="0" dirty="0" smtClean="0">
                <a:ln>
                  <a:noFill/>
                </a:ln>
                <a:solidFill>
                  <a:schemeClr val="tx1"/>
                </a:solidFill>
                <a:effectLst/>
                <a:uLnTx/>
                <a:uFillTx/>
                <a:latin typeface="+mn-lt"/>
                <a:ea typeface="+mn-ea"/>
                <a:cs typeface="+mn-cs"/>
              </a:rPr>
              <a:t>0 for random</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1600" dirty="0" smtClean="0"/>
              <a:t>1 for fish</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1600" b="0" i="0" u="none" strike="noStrike" kern="1200" cap="none" spc="0" normalizeH="0" baseline="0" noProof="0" dirty="0" smtClean="0">
                <a:ln>
                  <a:noFill/>
                </a:ln>
                <a:solidFill>
                  <a:schemeClr val="tx1"/>
                </a:solidFill>
                <a:effectLst/>
                <a:uLnTx/>
                <a:uFillTx/>
                <a:latin typeface="+mn-lt"/>
                <a:ea typeface="+mn-ea"/>
                <a:cs typeface="+mn-cs"/>
              </a:rPr>
              <a:t>2 for dogs </a:t>
            </a: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137266</TotalTime>
  <Words>4960</Words>
  <Application>Microsoft Office PowerPoint</Application>
  <PresentationFormat>Widescreen</PresentationFormat>
  <Paragraphs>631</Paragraphs>
  <Slides>126</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126</vt:i4>
      </vt:variant>
    </vt:vector>
  </HeadingPairs>
  <TitlesOfParts>
    <vt:vector size="132" baseType="lpstr">
      <vt:lpstr>Arial</vt:lpstr>
      <vt:lpstr>Calibri</vt:lpstr>
      <vt:lpstr>Calibri (Headings)</vt:lpstr>
      <vt:lpstr>Wingdings</vt:lpstr>
      <vt:lpstr>Office Theme</vt:lpstr>
      <vt:lpstr>Packager Shell Object</vt:lpstr>
      <vt:lpstr>Installation</vt:lpstr>
      <vt:lpstr>Installation</vt:lpstr>
      <vt:lpstr>Need of Proxy Server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Application</vt:lpstr>
      <vt:lpstr>Demonstration of Recording</vt:lpstr>
      <vt:lpstr>PowerPoint Presentation</vt:lpstr>
      <vt:lpstr>PowerPoint Presentation</vt:lpstr>
      <vt:lpstr>Understanding the Log</vt:lpstr>
      <vt:lpstr>Understanding the Log</vt:lpstr>
      <vt:lpstr>Understanding the Log</vt:lpstr>
      <vt:lpstr>Explore options in “HTTP(S) Test Script Recorder”</vt:lpstr>
      <vt:lpstr>Explore options in “HTTP(S) Test Script Recorder”</vt:lpstr>
      <vt:lpstr>Transaction controller</vt:lpstr>
      <vt:lpstr>PowerPoint Presentation</vt:lpstr>
      <vt:lpstr>How To Properly Handle Embedded Resources in HTML Responses </vt:lpstr>
      <vt:lpstr>Recording - Different ways </vt:lpstr>
      <vt:lpstr>PowerPoint Presentation</vt:lpstr>
      <vt:lpstr>PowerPoint Presentation</vt:lpstr>
      <vt:lpstr>Where to look for results?</vt:lpstr>
      <vt:lpstr>PowerPoint Presentation</vt:lpstr>
      <vt:lpstr>PowerPoint Presentation</vt:lpstr>
      <vt:lpstr>PowerPoint Presentation</vt:lpstr>
      <vt:lpstr>Executing in Non-GUI Mode</vt:lpstr>
      <vt:lpstr>Non-GUI Mode</vt:lpstr>
      <vt:lpstr>Non-GUI Mode</vt:lpstr>
      <vt:lpstr>Non-GUI Mode</vt:lpstr>
      <vt:lpstr>Non-GUI Mode</vt:lpstr>
      <vt:lpstr>Non-GUI Mode</vt:lpstr>
      <vt:lpstr>Non-GUI Mode</vt:lpstr>
      <vt:lpstr>Simple Controller</vt:lpstr>
      <vt:lpstr>Transaction controller</vt:lpstr>
      <vt:lpstr>Transaction controller</vt:lpstr>
      <vt:lpstr>Loop controller</vt:lpstr>
      <vt:lpstr>Runtime Controller</vt:lpstr>
      <vt:lpstr>Throughput Controller</vt:lpstr>
      <vt:lpstr>PowerPoint Presentation</vt:lpstr>
      <vt:lpstr>Once Only Controller</vt:lpstr>
      <vt:lpstr>Interleave Controller</vt:lpstr>
      <vt:lpstr>Interleave Controller</vt:lpstr>
      <vt:lpstr>Interleave Controller</vt:lpstr>
      <vt:lpstr>Random Controller</vt:lpstr>
      <vt:lpstr>Random Order Controller</vt:lpstr>
      <vt:lpstr>Switch Controller</vt:lpstr>
      <vt:lpstr>Plug –in Manager</vt:lpstr>
      <vt:lpstr>User Defined Variables</vt:lpstr>
      <vt:lpstr>User Defined variables</vt:lpstr>
      <vt:lpstr>Switch Controller</vt:lpstr>
      <vt:lpstr>If Controller</vt:lpstr>
      <vt:lpstr>If Controller</vt:lpstr>
      <vt:lpstr>If Controller</vt:lpstr>
      <vt:lpstr>If Controller</vt:lpstr>
      <vt:lpstr>PowerPoint Presentation</vt:lpstr>
      <vt:lpstr>PowerPoint Presentation</vt:lpstr>
      <vt:lpstr>PowerPoint Presentation</vt:lpstr>
      <vt:lpstr>PowerPoint Presentation</vt:lpstr>
      <vt:lpstr>Constant Timer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Gaussian Random Timer</vt:lpstr>
      <vt:lpstr>Gaussian Random Timer</vt:lpstr>
      <vt:lpstr>Gaussian Random Timer</vt:lpstr>
      <vt:lpstr>Uniform Random Timer</vt:lpstr>
      <vt:lpstr>Uniform Random Timer</vt:lpstr>
      <vt:lpstr>Combination of both URT and Gaussian Is used in Real World</vt:lpstr>
      <vt:lpstr>Constant Throughput Timer</vt:lpstr>
      <vt:lpstr>Synchronizing Timer</vt:lpstr>
      <vt:lpstr>Assertions</vt:lpstr>
      <vt:lpstr>Assertions</vt:lpstr>
      <vt:lpstr>Assertions</vt:lpstr>
      <vt:lpstr>How Assertions scope works</vt:lpstr>
      <vt:lpstr>PowerPoint Presentation</vt:lpstr>
      <vt:lpstr>PowerPoint Presentation</vt:lpstr>
      <vt:lpstr>JSON Assertion</vt:lpstr>
      <vt:lpstr>Thread Group (need to add at last)</vt:lpstr>
      <vt:lpstr>PowerPoint Presentation</vt:lpstr>
      <vt:lpstr>PowerPoint Presentation</vt:lpstr>
      <vt:lpstr>PowerPoint Presentation</vt:lpstr>
      <vt:lpstr>PowerPoint Presentation</vt:lpstr>
      <vt:lpstr>Parameterization</vt:lpstr>
      <vt:lpstr>Parameterization</vt:lpstr>
      <vt:lpstr>Correlation</vt:lpstr>
      <vt:lpstr>Correlation</vt:lpstr>
      <vt:lpstr>Correlation</vt:lpstr>
      <vt:lpstr>Correlation</vt:lpstr>
      <vt:lpstr>How properties differ from variables</vt:lpstr>
      <vt:lpstr>How properties are created</vt:lpstr>
      <vt:lpstr>How variables are created</vt:lpstr>
      <vt:lpstr>How ${} differs from ${_P}</vt:lpstr>
      <vt:lpstr>Remote execution – Master / Slave</vt:lpstr>
      <vt:lpstr>Remote execution – Master / Slave</vt:lpstr>
      <vt:lpstr>Remote execution – Master / Slave</vt:lpstr>
      <vt:lpstr>Remote execution – Master / Slave</vt:lpstr>
      <vt:lpstr>Remote execution – Master / Slave</vt:lpstr>
      <vt:lpstr>Remote execution – Master / Slave</vt:lpstr>
      <vt:lpstr>PowerPoint Presentation</vt:lpstr>
      <vt:lpstr>Create a Test Scenario</vt:lpstr>
      <vt:lpstr>Create a Test Scenario</vt:lpstr>
      <vt:lpstr>Create a Test Scenario</vt:lpstr>
      <vt:lpstr>Create a Test Scenario</vt:lpstr>
      <vt:lpstr>Create a Test Scenario</vt:lpstr>
      <vt:lpstr>Test Results </vt:lpstr>
      <vt:lpstr>Test Results </vt:lpstr>
      <vt:lpstr>PowerPoint Presentation</vt:lpstr>
      <vt:lpstr>PowerPoint Presentation</vt:lpstr>
      <vt:lpstr>PowerPoint Presentation</vt:lpstr>
      <vt:lpstr>Jmeter Latency &amp; Sample Time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sree</dc:creator>
  <cp:lastModifiedBy>Rakshith Chandregowda</cp:lastModifiedBy>
  <cp:revision>1378</cp:revision>
  <dcterms:created xsi:type="dcterms:W3CDTF">2014-09-12T02:18:09Z</dcterms:created>
  <dcterms:modified xsi:type="dcterms:W3CDTF">2022-02-04T04:45:00Z</dcterms:modified>
</cp:coreProperties>
</file>